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Lst>
  <p:notesMasterIdLst>
    <p:notesMasterId r:id="rId6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2ec405d-4259-fe0d-ae4b-173521bb1cae}">
          <p14:sldIdLst>
            <p14:sldId id="256"/>
            <p14:sldId id="257"/>
            <p14:sldId id="258"/>
            <p14:sldId id="259"/>
          </p14:sldIdLst>
        </p14:section>
        <p14:section name="2 Chronicles 35" id="{5753adfd-50ba-5bb6-0d19-5bac3b7cbb2a}">
          <p14:sldIdLst>
            <p14:sldId id="260"/>
            <p14:sldId id="261"/>
            <p14:sldId id="262"/>
            <p14:sldId id="263"/>
          </p14:sldIdLst>
        </p14:section>
        <p14:section name="Hosea 3" id="{01da91d1-7ec1-98b3-79cd-248161b9e753}">
          <p14:sldIdLst>
            <p14:sldId id="264"/>
            <p14:sldId id="265"/>
            <p14:sldId id="266"/>
            <p14:sldId id="267"/>
          </p14:sldIdLst>
        </p14:section>
        <p14:section name="Acts 18" id="{6aed564b-d061-777d-58be-068b465b488b}">
          <p14:sldIdLst>
            <p14:sldId id="268"/>
            <p14:sldId id="269"/>
            <p14:sldId id="270"/>
            <p14:sldId id="271"/>
          </p14:sldIdLst>
        </p14:section>
        <p14:section name="Acts 19" id="{dc8656bd-50b9-8a97-e9dd-2e6840b4ab30}">
          <p14:sldIdLst>
            <p14:sldId id="272"/>
            <p14:sldId id="273"/>
            <p14:sldId id="274"/>
            <p14:sldId id="275"/>
          </p14:sldIdLst>
        </p14:section>
        <p14:section name="Ecclesiastes 10" id="{83cca6a6-50bd-82bd-76e7-369715f05c01}">
          <p14:sldIdLst>
            <p14:sldId id="276"/>
            <p14:sldId id="277"/>
            <p14:sldId id="278"/>
            <p14:sldId id="279"/>
          </p14:sldIdLst>
        </p14:section>
        <p14:section name="Job 6" id="{84ee0b91-7d8a-801c-7f10-df7fbc79c2ca}">
          <p14:sldIdLst>
            <p14:sldId id="280"/>
            <p14:sldId id="281"/>
            <p14:sldId id="282"/>
            <p14:sldId id="283"/>
          </p14:sldIdLst>
        </p14:section>
        <p14:section name="Jeremiah 14" id="{d4e3e185-4217-f11f-50fa-60fdb9cd8a64}">
          <p14:sldIdLst>
            <p14:sldId id="284"/>
            <p14:sldId id="285"/>
            <p14:sldId id="286"/>
            <p14:sldId id="287"/>
          </p14:sldIdLst>
        </p14:section>
        <p14:section name="Esther 5" id="{24f1422f-eb90-6493-d15a-5f5fe7ef3fb6}">
          <p14:sldIdLst>
            <p14:sldId id="288"/>
            <p14:sldId id="289"/>
            <p14:sldId id="290"/>
            <p14:sldId id="291"/>
          </p14:sldIdLst>
        </p14:section>
        <p14:section name="Revelation 16" id="{f9b097a3-701b-9c16-bd8f-999bcb4fd47b}">
          <p14:sldIdLst>
            <p14:sldId id="292"/>
            <p14:sldId id="293"/>
            <p14:sldId id="294"/>
            <p14:sldId id="295"/>
          </p14:sldIdLst>
        </p14:section>
        <p14:section name="Isaiah 62" id="{d3dc9b6c-b923-5453-ff9d-f1e3ee43ca6e}">
          <p14:sldIdLst>
            <p14:sldId id="296"/>
            <p14:sldId id="297"/>
            <p14:sldId id="298"/>
            <p14:sldId id="299"/>
          </p14:sldIdLst>
        </p14:section>
        <p14:section name="Joshua 22" id="{d5411118-82f5-6179-98b1-fd3d8f4e919f}">
          <p14:sldIdLst>
            <p14:sldId id="300"/>
            <p14:sldId id="301"/>
            <p14:sldId id="302"/>
            <p14:sldId id="303"/>
          </p14:sldIdLst>
        </p14:section>
        <p14:section name="2 Samuel 17" id="{8340bedd-de89-06e8-6286-0811878cd6ad}">
          <p14:sldIdLst>
            <p14:sldId id="304"/>
            <p14:sldId id="305"/>
            <p14:sldId id="306"/>
            <p14:sldId id="307"/>
          </p14:sldIdLst>
        </p14:section>
        <p14:section name="Connections" id="{b66d54df-d54c-389a-52cc-c4fc29086173}">
          <p14:sldIdLst>
            <p14:sldId id="308"/>
            <p14:sldId id="309"/>
            <p14:sldId id="310"/>
            <p14:sldId id="311"/>
            <p14:sldId id="312"/>
            <p14:sldId id="313"/>
            <p14:sldId id="314"/>
          </p14:sldIdLst>
        </p14:section>
        <p14:section name="Exhortation" id="{cab5dca3-26d6-2dd2-ce5c-54911c7c1860}">
          <p14:sldIdLst>
            <p14:sldId id="315"/>
          </p14:sldIdLst>
        </p14:section>
        <p14:section name="Finale" id="{ac25ccef-9351-d378-7b3a-5f7b25b699fe}">
          <p14:sldIdLst>
            <p14:sldId id="31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notesMaster" Target="notesMasters/notesMaster1.xml"/><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jpe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rtlCol="0"/>
          <a:lstStyle>
            <a:lvl1pPr indent="0" marL="0">
              <a:buNone/>
              <a:defRPr lang="en-US" sz="1400" b="1" spc="300" kern="0" dirty="0">
                <a:solidFill>
                  <a:schemeClr val="accent6"/>
                </a:solidFill>
              </a:defRPr>
            </a:lvl1pPr>
          </a:lstStyle>
          <a:p>
            <a:pPr indent="0" marL="0">
              <a:buNone/>
            </a:pP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rtlCol="0"/>
          <a:lstStyle>
            <a:lvl1pPr algn="l" indent="0" marL="0">
              <a:buNone/>
              <a:defRPr lang="en-US" sz="48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rtlCol="0"/>
          <a:lstStyle>
            <a:lvl1pPr indent="0" marL="0">
              <a:buNone/>
              <a:defRPr lang="en-US" sz="1800" dirty="0">
                <a:solidFill>
                  <a:schemeClr val="accent5"/>
                </a:solidFill>
              </a:defRPr>
            </a:lvl1pPr>
          </a:lstStyle>
          <a:p>
            <a:pPr indent="0" marL="0">
              <a:buNone/>
            </a:pPr>
            <a:endParaRPr lang="en-US" sz="1800" dirty="0"/>
          </a:p>
        </p:txBody>
      </p:sp>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rtlCol="0"/>
          <a:lstStyle>
            <a:lvl1pPr indent="0" marL="0">
              <a:buNone/>
              <a:defRPr lang="en-US" sz="1300" b="1" spc="30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pic>
        <p:nvPicPr>
          <p:cNvPr id="4" name="Image 0" descr="Memorize The Bible logo">    </p:cNvPr>
          <p:cNvPicPr>
            <a:picLocks noChangeAspect="1"/>
          </p:cNvPicPr>
          <p:nvPr/>
        </p:nvPicPr>
        <p:blipFill>
          <a:blip r:embed="rId1"/>
          <a:stretch>
            <a:fillRect/>
          </a:stretch>
        </p:blipFill>
        <p:spPr>
          <a:xfrm>
            <a:off x="10903306" y="411480"/>
            <a:ext cx="739750" cy="822960"/>
          </a:xfrm>
          <a:prstGeom prst="rect">
            <a:avLst/>
          </a:prstGeom>
        </p:spPr>
      </p:pic>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rtlCol="0"/>
          <a:lstStyle>
            <a:lvl1pPr indent="0" marL="0">
              <a:buNone/>
              <a:defRPr lang="en-US" sz="1200" b="1" spc="20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rtlCol="0"/>
          <a:lstStyle>
            <a:lvl1pPr algn="l" indent="0" marL="0">
              <a:buNone/>
              <a:defRPr lang="en-US" sz="32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200" dirty="0"/>
          </a:p>
        </p:txBody>
      </p:sp>
      <p:pic>
        <p:nvPicPr>
          <p:cNvPr id="4" name="Image 0" descr="Memorize The Bible logo">    </p:cNvPr>
          <p:cNvPicPr>
            <a:picLocks noChangeAspect="1"/>
          </p:cNvPicPr>
          <p:nvPr/>
        </p:nvPicPr>
        <p:blipFill>
          <a:blip r:embed="rId1"/>
          <a:stretch>
            <a:fillRect/>
          </a:stretch>
        </p:blipFill>
        <p:spPr>
          <a:xfrm>
            <a:off x="10903306" y="365760"/>
            <a:ext cx="739750" cy="822960"/>
          </a:xfrm>
          <a:prstGeom prst="rect">
            <a:avLst/>
          </a:prstGeom>
        </p:spPr>
      </p:pic>
      <p:sp>
        <p:nvSpPr>
          <p:cNvPr id="5"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6"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Friday, 11/06/26  ·  Small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nale">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3"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Friday, 11/06/26  ·  Small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5" Type="http://schemas.openxmlformats.org/officeDocument/2006/relationships/slideLayout" Target="../slideLayouts/slideLayout4.xml"/><Relationship Id="rId26" Type="http://schemas.openxmlformats.org/officeDocument/2006/relationships/notesSlide" Target="../notesSlides/notesSlide3.xml"/><Relationship Id="rId27" Type="http://schemas.openxmlformats.org/officeDocument/2006/relationships/slide" Target="slide5.xml"/><Relationship Id="rId28" Type="http://schemas.openxmlformats.org/officeDocument/2006/relationships/slide" Target="slide9.xml"/><Relationship Id="rId29" Type="http://schemas.openxmlformats.org/officeDocument/2006/relationships/slide" Target="slide13.xml"/><Relationship Id="rId30" Type="http://schemas.openxmlformats.org/officeDocument/2006/relationships/slide" Target="slide17.xml"/><Relationship Id="rId31" Type="http://schemas.openxmlformats.org/officeDocument/2006/relationships/slide" Target="slide21.xml"/><Relationship Id="rId32" Type="http://schemas.openxmlformats.org/officeDocument/2006/relationships/slide" Target="slide25.xml"/><Relationship Id="rId33" Type="http://schemas.openxmlformats.org/officeDocument/2006/relationships/slide" Target="slide29.xml"/><Relationship Id="rId34" Type="http://schemas.openxmlformats.org/officeDocument/2006/relationships/slide" Target="slide33.xml"/><Relationship Id="rId35" Type="http://schemas.openxmlformats.org/officeDocument/2006/relationships/slide" Target="slide37.xml"/><Relationship Id="rId36" Type="http://schemas.openxmlformats.org/officeDocument/2006/relationships/slide" Target="slide41.xml"/><Relationship Id="rId37" Type="http://schemas.openxmlformats.org/officeDocument/2006/relationships/slide" Target="slide45.xml"/><Relationship Id="rId38" Type="http://schemas.openxmlformats.org/officeDocument/2006/relationships/slide" Target="slide49.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7" Type="http://schemas.openxmlformats.org/officeDocument/2006/relationships/image" Target="../media/image-4-2.png"/><Relationship Id="rId14" Type="http://schemas.openxmlformats.org/officeDocument/2006/relationships/image" Target="../media/image-4-3.png"/><Relationship Id="rId19" Type="http://schemas.openxmlformats.org/officeDocument/2006/relationships/image" Target="../media/image-4-4.png"/><Relationship Id="rId24" Type="http://schemas.openxmlformats.org/officeDocument/2006/relationships/slideLayout" Target="../slideLayouts/slideLayout3.xml"/><Relationship Id="rId25" Type="http://schemas.openxmlformats.org/officeDocument/2006/relationships/notesSlide" Target="../notesSlides/notesSlide4.xml"/><Relationship Id="rId26" Type="http://schemas.openxmlformats.org/officeDocument/2006/relationships/slide" Target="slide54.xml"/><Relationship Id="rId27" Type="http://schemas.openxmlformats.org/officeDocument/2006/relationships/slide" Target="slide55.xml"/><Relationship Id="rId28" Type="http://schemas.openxmlformats.org/officeDocument/2006/relationships/slide" Target="slide56.xml"/><Relationship Id="rId29" Type="http://schemas.openxmlformats.org/officeDocument/2006/relationships/slide" Target="slide57.xml"/><Relationship Id="rId30" Type="http://schemas.openxmlformats.org/officeDocument/2006/relationships/slide" Target="slide58.xml"/><Relationship Id="rId31" Type="http://schemas.openxmlformats.org/officeDocument/2006/relationships/slide" Target="slide59.xml"/></Relationships>
</file>

<file path=ppt/slides/_rels/slide5.xml.rels><?xml version="1.0" encoding="UTF-8" standalone="yes"?>
<Relationships xmlns="http://schemas.openxmlformats.org/package/2006/relationships"><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4.xml"/><Relationship Id="rId5" Type="http://schemas.openxmlformats.org/officeDocument/2006/relationships/notesSlide" Target="../notesSlides/notesSlide5.xml"/><Relationship Id="rId6" Type="http://schemas.openxmlformats.org/officeDocument/2006/relationships/slide" Target="slide3.xml"/></Relationships>
</file>

<file path=ppt/slides/_rels/slide6.xml.rels><?xml version="1.0" encoding="UTF-8" standalone="yes"?>
<Relationships xmlns="http://schemas.openxmlformats.org/package/2006/relationships"><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slideLayout" Target="../slideLayouts/slideLayout4.xml"/><Relationship Id="rId5" Type="http://schemas.openxmlformats.org/officeDocument/2006/relationships/notesSlide" Target="../notesSlides/notesSlide6.xml"/><Relationship Id="rId6" Type="http://schemas.openxmlformats.org/officeDocument/2006/relationships/slide" Target="slide3.xml"/></Relationships>
</file>

<file path=ppt/slides/_rels/slide7.xml.rels><?xml version="1.0" encoding="UTF-8" standalone="yes"?>
<Relationships xmlns="http://schemas.openxmlformats.org/package/2006/relationships"><Relationship Id="rId2" Type="http://schemas.openxmlformats.org/officeDocument/2006/relationships/image" Target="../media/image-7-1.png"/><Relationship Id="rId3" Type="http://schemas.openxmlformats.org/officeDocument/2006/relationships/slideLayout" Target="../slideLayouts/slideLayout4.xml"/><Relationship Id="rId4" Type="http://schemas.openxmlformats.org/officeDocument/2006/relationships/notesSlide" Target="../notesSlides/notesSlide7.xml"/><Relationship Id="rId5" Type="http://schemas.openxmlformats.org/officeDocument/2006/relationships/slide" Target="slide3.xml"/></Relationships>
</file>

<file path=ppt/slides/_rels/slide8.xml.rels><?xml version="1.0" encoding="UTF-8" standalone="yes"?>
<Relationships xmlns="http://schemas.openxmlformats.org/package/2006/relationships"><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image" Target="../media/image-8-3.png"/><Relationship Id="rId5" Type="http://schemas.openxmlformats.org/officeDocument/2006/relationships/slideLayout" Target="../slideLayouts/slideLayout4.xml"/><Relationship Id="rId6" Type="http://schemas.openxmlformats.org/officeDocument/2006/relationships/notesSlide" Target="../notesSlides/notesSlide8.xml"/><Relationship Id="rId7" Type="http://schemas.openxmlformats.org/officeDocument/2006/relationships/slide" Target="slide3.xml"/></Relationships>
</file>

<file path=ppt/slides/_rels/slide9.xml.rels><?xml version="1.0" encoding="UTF-8" standalone="yes"?>
<Relationships xmlns="http://schemas.openxmlformats.org/package/2006/relationships"><Relationship Id="rId2" Type="http://schemas.openxmlformats.org/officeDocument/2006/relationships/image" Target="../media/image-9-1.png"/><Relationship Id="rId3" Type="http://schemas.openxmlformats.org/officeDocument/2006/relationships/image" Target="../media/image-9-2.png"/><Relationship Id="rId4" Type="http://schemas.openxmlformats.org/officeDocument/2006/relationships/slideLayout" Target="../slideLayouts/slideLayout4.xml"/><Relationship Id="rId5" Type="http://schemas.openxmlformats.org/officeDocument/2006/relationships/notesSlide" Target="../notesSlides/notesSlide9.xml"/><Relationship Id="rId6" Type="http://schemas.openxmlformats.org/officeDocument/2006/relationships/slide" Target="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slideLayout" Target="../slideLayouts/slideLayout4.xml"/><Relationship Id="rId5" Type="http://schemas.openxmlformats.org/officeDocument/2006/relationships/notesSlide" Target="../notesSlides/notesSlide10.xml"/><Relationship Id="rId6" Type="http://schemas.openxmlformats.org/officeDocument/2006/relationships/slide" Target="slide3.xml"/></Relationships>
</file>

<file path=ppt/slides/_rels/slide11.xml.rels><?xml version="1.0" encoding="UTF-8" standalone="yes"?>
<Relationships xmlns="http://schemas.openxmlformats.org/package/2006/relationships"><Relationship Id="rId2" Type="http://schemas.openxmlformats.org/officeDocument/2006/relationships/image" Target="../media/image-11-1.png"/><Relationship Id="rId3" Type="http://schemas.openxmlformats.org/officeDocument/2006/relationships/slideLayout" Target="../slideLayouts/slideLayout4.xml"/><Relationship Id="rId4" Type="http://schemas.openxmlformats.org/officeDocument/2006/relationships/notesSlide" Target="../notesSlides/notesSlide11.xml"/><Relationship Id="rId5"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image" Target="../media/image-12-1.png"/><Relationship Id="rId3" Type="http://schemas.openxmlformats.org/officeDocument/2006/relationships/image" Target="../media/image-12-2.png"/><Relationship Id="rId4" Type="http://schemas.openxmlformats.org/officeDocument/2006/relationships/image" Target="../media/image-12-3.png"/><Relationship Id="rId5" Type="http://schemas.openxmlformats.org/officeDocument/2006/relationships/slideLayout" Target="../slideLayouts/slideLayout4.xml"/><Relationship Id="rId6" Type="http://schemas.openxmlformats.org/officeDocument/2006/relationships/notesSlide" Target="../notesSlides/notesSlide12.xml"/><Relationship Id="rId7" Type="http://schemas.openxmlformats.org/officeDocument/2006/relationships/slide" Target="slide3.xml"/></Relationships>
</file>

<file path=ppt/slides/_rels/slide13.xml.rels><?xml version="1.0" encoding="UTF-8" standalone="yes"?>
<Relationships xmlns="http://schemas.openxmlformats.org/package/2006/relationships"><Relationship Id="rId2" Type="http://schemas.openxmlformats.org/officeDocument/2006/relationships/image" Target="../media/image-13-1.png"/><Relationship Id="rId3" Type="http://schemas.openxmlformats.org/officeDocument/2006/relationships/image" Target="../media/image-13-2.png"/><Relationship Id="rId4" Type="http://schemas.openxmlformats.org/officeDocument/2006/relationships/slideLayout" Target="../slideLayouts/slideLayout4.xml"/><Relationship Id="rId5" Type="http://schemas.openxmlformats.org/officeDocument/2006/relationships/notesSlide" Target="../notesSlides/notesSlide13.xml"/><Relationship Id="rId6" Type="http://schemas.openxmlformats.org/officeDocument/2006/relationships/slide" Target="slide3.xml"/></Relationships>
</file>

<file path=ppt/slides/_rels/slide14.xml.rels><?xml version="1.0" encoding="UTF-8" standalone="yes"?>
<Relationships xmlns="http://schemas.openxmlformats.org/package/2006/relationships"><Relationship Id="rId2"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slideLayout" Target="../slideLayouts/slideLayout4.xml"/><Relationship Id="rId5" Type="http://schemas.openxmlformats.org/officeDocument/2006/relationships/notesSlide" Target="../notesSlides/notesSlide14.xml"/><Relationship Id="rId6" Type="http://schemas.openxmlformats.org/officeDocument/2006/relationships/slide" Target="slide3.xml"/></Relationships>
</file>

<file path=ppt/slides/_rels/slide15.xml.rels><?xml version="1.0" encoding="UTF-8" standalone="yes"?>
<Relationships xmlns="http://schemas.openxmlformats.org/package/2006/relationships"><Relationship Id="rId2" Type="http://schemas.openxmlformats.org/officeDocument/2006/relationships/image" Target="../media/image-15-1.png"/><Relationship Id="rId3" Type="http://schemas.openxmlformats.org/officeDocument/2006/relationships/slideLayout" Target="../slideLayouts/slideLayout4.xml"/><Relationship Id="rId4" Type="http://schemas.openxmlformats.org/officeDocument/2006/relationships/notesSlide" Target="../notesSlides/notesSlide15.xml"/><Relationship Id="rId5" Type="http://schemas.openxmlformats.org/officeDocument/2006/relationships/slide" Target="slide3.xml"/></Relationships>
</file>

<file path=ppt/slides/_rels/slide16.xml.rels><?xml version="1.0" encoding="UTF-8" standalone="yes"?>
<Relationships xmlns="http://schemas.openxmlformats.org/package/2006/relationships"><Relationship Id="rId2" Type="http://schemas.openxmlformats.org/officeDocument/2006/relationships/image" Target="../media/image-16-1.png"/><Relationship Id="rId3" Type="http://schemas.openxmlformats.org/officeDocument/2006/relationships/image" Target="../media/image-16-2.png"/><Relationship Id="rId4" Type="http://schemas.openxmlformats.org/officeDocument/2006/relationships/image" Target="../media/image-16-3.png"/><Relationship Id="rId5" Type="http://schemas.openxmlformats.org/officeDocument/2006/relationships/slideLayout" Target="../slideLayouts/slideLayout4.xml"/><Relationship Id="rId6" Type="http://schemas.openxmlformats.org/officeDocument/2006/relationships/notesSlide" Target="../notesSlides/notesSlide16.xml"/><Relationship Id="rId7" Type="http://schemas.openxmlformats.org/officeDocument/2006/relationships/slide" Target="slide3.xml"/></Relationships>
</file>

<file path=ppt/slides/_rels/slide17.xml.rels><?xml version="1.0" encoding="UTF-8" standalone="yes"?>
<Relationships xmlns="http://schemas.openxmlformats.org/package/2006/relationships"><Relationship Id="rId2" Type="http://schemas.openxmlformats.org/officeDocument/2006/relationships/image" Target="../media/image-17-1.png"/><Relationship Id="rId3" Type="http://schemas.openxmlformats.org/officeDocument/2006/relationships/image" Target="../media/image-17-2.png"/><Relationship Id="rId4" Type="http://schemas.openxmlformats.org/officeDocument/2006/relationships/slideLayout" Target="../slideLayouts/slideLayout4.xml"/><Relationship Id="rId5" Type="http://schemas.openxmlformats.org/officeDocument/2006/relationships/notesSlide" Target="../notesSlides/notesSlide17.xml"/><Relationship Id="rId6" Type="http://schemas.openxmlformats.org/officeDocument/2006/relationships/slide" Target="slide3.xml"/></Relationships>
</file>

<file path=ppt/slides/_rels/slide18.xml.rels><?xml version="1.0" encoding="UTF-8" standalone="yes"?>
<Relationships xmlns="http://schemas.openxmlformats.org/package/2006/relationships"><Relationship Id="rId2" Type="http://schemas.openxmlformats.org/officeDocument/2006/relationships/image" Target="../media/image-18-1.png"/><Relationship Id="rId3" Type="http://schemas.openxmlformats.org/officeDocument/2006/relationships/image" Target="../media/image-18-2.png"/><Relationship Id="rId4" Type="http://schemas.openxmlformats.org/officeDocument/2006/relationships/slideLayout" Target="../slideLayouts/slideLayout4.xml"/><Relationship Id="rId5" Type="http://schemas.openxmlformats.org/officeDocument/2006/relationships/notesSlide" Target="../notesSlides/notesSlide18.xml"/><Relationship Id="rId6" Type="http://schemas.openxmlformats.org/officeDocument/2006/relationships/slide" Target="slide3.xml"/></Relationships>
</file>

<file path=ppt/slides/_rels/slide19.xml.rels><?xml version="1.0" encoding="UTF-8" standalone="yes"?>
<Relationships xmlns="http://schemas.openxmlformats.org/package/2006/relationships"><Relationship Id="rId2" Type="http://schemas.openxmlformats.org/officeDocument/2006/relationships/image" Target="../media/image-19-1.png"/><Relationship Id="rId3" Type="http://schemas.openxmlformats.org/officeDocument/2006/relationships/slideLayout" Target="../slideLayouts/slideLayout4.xml"/><Relationship Id="rId4" Type="http://schemas.openxmlformats.org/officeDocument/2006/relationships/notesSlide" Target="../notesSlides/notesSlide19.xml"/><Relationship Id="rId5" Type="http://schemas.openxmlformats.org/officeDocument/2006/relationships/slide" Target="slide3.xml"/></Relationships>
</file>

<file path=ppt/slides/_rels/slide20.xml.rels><?xml version="1.0" encoding="UTF-8" standalone="yes"?>
<Relationships xmlns="http://schemas.openxmlformats.org/package/2006/relationships"><Relationship Id="rId2" Type="http://schemas.openxmlformats.org/officeDocument/2006/relationships/image" Target="../media/image-20-1.png"/><Relationship Id="rId3" Type="http://schemas.openxmlformats.org/officeDocument/2006/relationships/image" Target="../media/image-20-2.png"/><Relationship Id="rId4" Type="http://schemas.openxmlformats.org/officeDocument/2006/relationships/image" Target="../media/image-20-3.png"/><Relationship Id="rId5" Type="http://schemas.openxmlformats.org/officeDocument/2006/relationships/slideLayout" Target="../slideLayouts/slideLayout4.xml"/><Relationship Id="rId6" Type="http://schemas.openxmlformats.org/officeDocument/2006/relationships/notesSlide" Target="../notesSlides/notesSlide20.xml"/><Relationship Id="rId7" Type="http://schemas.openxmlformats.org/officeDocument/2006/relationships/slide" Target="slide3.xml"/></Relationships>
</file>

<file path=ppt/slides/_rels/slide21.xml.rels><?xml version="1.0" encoding="UTF-8" standalone="yes"?>
<Relationships xmlns="http://schemas.openxmlformats.org/package/2006/relationships"><Relationship Id="rId2" Type="http://schemas.openxmlformats.org/officeDocument/2006/relationships/image" Target="../media/image-21-1.png"/><Relationship Id="rId3" Type="http://schemas.openxmlformats.org/officeDocument/2006/relationships/image" Target="../media/image-21-2.png"/><Relationship Id="rId4" Type="http://schemas.openxmlformats.org/officeDocument/2006/relationships/slideLayout" Target="../slideLayouts/slideLayout4.xml"/><Relationship Id="rId5" Type="http://schemas.openxmlformats.org/officeDocument/2006/relationships/notesSlide" Target="../notesSlides/notesSlide21.xml"/><Relationship Id="rId6" Type="http://schemas.openxmlformats.org/officeDocument/2006/relationships/slide" Target="slide3.xml"/></Relationships>
</file>

<file path=ppt/slides/_rels/slide22.xml.rels><?xml version="1.0" encoding="UTF-8" standalone="yes"?>
<Relationships xmlns="http://schemas.openxmlformats.org/package/2006/relationships"><Relationship Id="rId2" Type="http://schemas.openxmlformats.org/officeDocument/2006/relationships/image" Target="../media/image-22-1.png"/><Relationship Id="rId3" Type="http://schemas.openxmlformats.org/officeDocument/2006/relationships/image" Target="../media/image-22-2.png"/><Relationship Id="rId4" Type="http://schemas.openxmlformats.org/officeDocument/2006/relationships/slideLayout" Target="../slideLayouts/slideLayout4.xml"/><Relationship Id="rId5" Type="http://schemas.openxmlformats.org/officeDocument/2006/relationships/notesSlide" Target="../notesSlides/notesSlide22.xml"/><Relationship Id="rId6" Type="http://schemas.openxmlformats.org/officeDocument/2006/relationships/slide" Target="slide3.xml"/></Relationships>
</file>

<file path=ppt/slides/_rels/slide23.xml.rels><?xml version="1.0" encoding="UTF-8" standalone="yes"?>
<Relationships xmlns="http://schemas.openxmlformats.org/package/2006/relationships"><Relationship Id="rId2" Type="http://schemas.openxmlformats.org/officeDocument/2006/relationships/image" Target="../media/image-23-1.png"/><Relationship Id="rId3" Type="http://schemas.openxmlformats.org/officeDocument/2006/relationships/slideLayout" Target="../slideLayouts/slideLayout4.xml"/><Relationship Id="rId4" Type="http://schemas.openxmlformats.org/officeDocument/2006/relationships/notesSlide" Target="../notesSlides/notesSlide23.xml"/><Relationship Id="rId5" Type="http://schemas.openxmlformats.org/officeDocument/2006/relationships/slide" Target="slide3.xml"/></Relationships>
</file>

<file path=ppt/slides/_rels/slide24.xml.rels><?xml version="1.0" encoding="UTF-8" standalone="yes"?>
<Relationships xmlns="http://schemas.openxmlformats.org/package/2006/relationships"><Relationship Id="rId2" Type="http://schemas.openxmlformats.org/officeDocument/2006/relationships/image" Target="../media/image-24-1.png"/><Relationship Id="rId3" Type="http://schemas.openxmlformats.org/officeDocument/2006/relationships/image" Target="../media/image-24-2.png"/><Relationship Id="rId4" Type="http://schemas.openxmlformats.org/officeDocument/2006/relationships/image" Target="../media/image-24-3.png"/><Relationship Id="rId5" Type="http://schemas.openxmlformats.org/officeDocument/2006/relationships/slideLayout" Target="../slideLayouts/slideLayout4.xml"/><Relationship Id="rId6" Type="http://schemas.openxmlformats.org/officeDocument/2006/relationships/notesSlide" Target="../notesSlides/notesSlide24.xml"/><Relationship Id="rId7" Type="http://schemas.openxmlformats.org/officeDocument/2006/relationships/slide" Target="slide3.xml"/></Relationships>
</file>

<file path=ppt/slides/_rels/slide25.xml.rels><?xml version="1.0" encoding="UTF-8" standalone="yes"?>
<Relationships xmlns="http://schemas.openxmlformats.org/package/2006/relationships"><Relationship Id="rId2" Type="http://schemas.openxmlformats.org/officeDocument/2006/relationships/image" Target="../media/image-25-1.png"/><Relationship Id="rId3" Type="http://schemas.openxmlformats.org/officeDocument/2006/relationships/image" Target="../media/image-25-2.png"/><Relationship Id="rId4" Type="http://schemas.openxmlformats.org/officeDocument/2006/relationships/slideLayout" Target="../slideLayouts/slideLayout4.xml"/><Relationship Id="rId5" Type="http://schemas.openxmlformats.org/officeDocument/2006/relationships/notesSlide" Target="../notesSlides/notesSlide25.xml"/><Relationship Id="rId6" Type="http://schemas.openxmlformats.org/officeDocument/2006/relationships/slide" Target="slide3.xml"/></Relationships>
</file>

<file path=ppt/slides/_rels/slide26.xml.rels><?xml version="1.0" encoding="UTF-8" standalone="yes"?>
<Relationships xmlns="http://schemas.openxmlformats.org/package/2006/relationships"><Relationship Id="rId2" Type="http://schemas.openxmlformats.org/officeDocument/2006/relationships/image" Target="../media/image-26-1.png"/><Relationship Id="rId3" Type="http://schemas.openxmlformats.org/officeDocument/2006/relationships/image" Target="../media/image-26-2.png"/><Relationship Id="rId4" Type="http://schemas.openxmlformats.org/officeDocument/2006/relationships/slideLayout" Target="../slideLayouts/slideLayout4.xml"/><Relationship Id="rId5" Type="http://schemas.openxmlformats.org/officeDocument/2006/relationships/notesSlide" Target="../notesSlides/notesSlide26.xml"/><Relationship Id="rId6" Type="http://schemas.openxmlformats.org/officeDocument/2006/relationships/slide" Target="slide3.xml"/></Relationships>
</file>

<file path=ppt/slides/_rels/slide27.xml.rels><?xml version="1.0" encoding="UTF-8" standalone="yes"?>
<Relationships xmlns="http://schemas.openxmlformats.org/package/2006/relationships"><Relationship Id="rId2" Type="http://schemas.openxmlformats.org/officeDocument/2006/relationships/image" Target="../media/image-27-1.png"/><Relationship Id="rId3" Type="http://schemas.openxmlformats.org/officeDocument/2006/relationships/slideLayout" Target="../slideLayouts/slideLayout4.xml"/><Relationship Id="rId4" Type="http://schemas.openxmlformats.org/officeDocument/2006/relationships/notesSlide" Target="../notesSlides/notesSlide27.xml"/><Relationship Id="rId5" Type="http://schemas.openxmlformats.org/officeDocument/2006/relationships/slide" Target="slide3.xml"/></Relationships>
</file>

<file path=ppt/slides/_rels/slide28.xml.rels><?xml version="1.0" encoding="UTF-8" standalone="yes"?>
<Relationships xmlns="http://schemas.openxmlformats.org/package/2006/relationships"><Relationship Id="rId2" Type="http://schemas.openxmlformats.org/officeDocument/2006/relationships/image" Target="../media/image-28-1.png"/><Relationship Id="rId3" Type="http://schemas.openxmlformats.org/officeDocument/2006/relationships/image" Target="../media/image-28-2.png"/><Relationship Id="rId4" Type="http://schemas.openxmlformats.org/officeDocument/2006/relationships/image" Target="../media/image-28-3.png"/><Relationship Id="rId5" Type="http://schemas.openxmlformats.org/officeDocument/2006/relationships/slideLayout" Target="../slideLayouts/slideLayout4.xml"/><Relationship Id="rId6" Type="http://schemas.openxmlformats.org/officeDocument/2006/relationships/notesSlide" Target="../notesSlides/notesSlide28.xml"/><Relationship Id="rId7" Type="http://schemas.openxmlformats.org/officeDocument/2006/relationships/slide" Target="slide3.xml"/></Relationships>
</file>

<file path=ppt/slides/_rels/slide29.xml.rels><?xml version="1.0" encoding="UTF-8" standalone="yes"?>
<Relationships xmlns="http://schemas.openxmlformats.org/package/2006/relationships"><Relationship Id="rId2" Type="http://schemas.openxmlformats.org/officeDocument/2006/relationships/image" Target="../media/image-29-1.png"/><Relationship Id="rId3" Type="http://schemas.openxmlformats.org/officeDocument/2006/relationships/image" Target="../media/image-29-2.png"/><Relationship Id="rId4" Type="http://schemas.openxmlformats.org/officeDocument/2006/relationships/slideLayout" Target="../slideLayouts/slideLayout4.xml"/><Relationship Id="rId5" Type="http://schemas.openxmlformats.org/officeDocument/2006/relationships/notesSlide" Target="../notesSlides/notesSlide29.xml"/><Relationship Id="rId6" Type="http://schemas.openxmlformats.org/officeDocument/2006/relationships/slide" Target="slide3.xml"/></Relationships>
</file>

<file path=ppt/slides/_rels/slide30.xml.rels><?xml version="1.0" encoding="UTF-8" standalone="yes"?>
<Relationships xmlns="http://schemas.openxmlformats.org/package/2006/relationships"><Relationship Id="rId2" Type="http://schemas.openxmlformats.org/officeDocument/2006/relationships/image" Target="../media/image-30-1.png"/><Relationship Id="rId3" Type="http://schemas.openxmlformats.org/officeDocument/2006/relationships/image" Target="../media/image-30-2.png"/><Relationship Id="rId4" Type="http://schemas.openxmlformats.org/officeDocument/2006/relationships/slideLayout" Target="../slideLayouts/slideLayout4.xml"/><Relationship Id="rId5" Type="http://schemas.openxmlformats.org/officeDocument/2006/relationships/notesSlide" Target="../notesSlides/notesSlide30.xml"/><Relationship Id="rId6" Type="http://schemas.openxmlformats.org/officeDocument/2006/relationships/slide" Target="slide3.xml"/></Relationships>
</file>

<file path=ppt/slides/_rels/slide31.xml.rels><?xml version="1.0" encoding="UTF-8" standalone="yes"?>
<Relationships xmlns="http://schemas.openxmlformats.org/package/2006/relationships"><Relationship Id="rId2" Type="http://schemas.openxmlformats.org/officeDocument/2006/relationships/image" Target="../media/image-31-1.png"/><Relationship Id="rId3" Type="http://schemas.openxmlformats.org/officeDocument/2006/relationships/slideLayout" Target="../slideLayouts/slideLayout4.xml"/><Relationship Id="rId4" Type="http://schemas.openxmlformats.org/officeDocument/2006/relationships/notesSlide" Target="../notesSlides/notesSlide31.xml"/><Relationship Id="rId5" Type="http://schemas.openxmlformats.org/officeDocument/2006/relationships/slide" Target="slide3.xml"/></Relationships>
</file>

<file path=ppt/slides/_rels/slide32.xml.rels><?xml version="1.0" encoding="UTF-8" standalone="yes"?>
<Relationships xmlns="http://schemas.openxmlformats.org/package/2006/relationships"><Relationship Id="rId2" Type="http://schemas.openxmlformats.org/officeDocument/2006/relationships/image" Target="../media/image-32-1.png"/><Relationship Id="rId3" Type="http://schemas.openxmlformats.org/officeDocument/2006/relationships/image" Target="../media/image-32-2.png"/><Relationship Id="rId4" Type="http://schemas.openxmlformats.org/officeDocument/2006/relationships/image" Target="../media/image-32-3.png"/><Relationship Id="rId5" Type="http://schemas.openxmlformats.org/officeDocument/2006/relationships/slideLayout" Target="../slideLayouts/slideLayout4.xml"/><Relationship Id="rId6" Type="http://schemas.openxmlformats.org/officeDocument/2006/relationships/notesSlide" Target="../notesSlides/notesSlide32.xml"/><Relationship Id="rId7" Type="http://schemas.openxmlformats.org/officeDocument/2006/relationships/slide" Target="slide3.xml"/></Relationships>
</file>

<file path=ppt/slides/_rels/slide33.xml.rels><?xml version="1.0" encoding="UTF-8" standalone="yes"?>
<Relationships xmlns="http://schemas.openxmlformats.org/package/2006/relationships"><Relationship Id="rId2" Type="http://schemas.openxmlformats.org/officeDocument/2006/relationships/image" Target="../media/image-33-1.png"/><Relationship Id="rId3" Type="http://schemas.openxmlformats.org/officeDocument/2006/relationships/image" Target="../media/image-33-2.png"/><Relationship Id="rId4" Type="http://schemas.openxmlformats.org/officeDocument/2006/relationships/slideLayout" Target="../slideLayouts/slideLayout4.xml"/><Relationship Id="rId5" Type="http://schemas.openxmlformats.org/officeDocument/2006/relationships/notesSlide" Target="../notesSlides/notesSlide33.xml"/><Relationship Id="rId6" Type="http://schemas.openxmlformats.org/officeDocument/2006/relationships/slide" Target="slide3.xml"/></Relationships>
</file>

<file path=ppt/slides/_rels/slide34.xml.rels><?xml version="1.0" encoding="UTF-8" standalone="yes"?>
<Relationships xmlns="http://schemas.openxmlformats.org/package/2006/relationships"><Relationship Id="rId2" Type="http://schemas.openxmlformats.org/officeDocument/2006/relationships/image" Target="../media/image-34-1.png"/><Relationship Id="rId3" Type="http://schemas.openxmlformats.org/officeDocument/2006/relationships/image" Target="../media/image-34-2.png"/><Relationship Id="rId4" Type="http://schemas.openxmlformats.org/officeDocument/2006/relationships/slideLayout" Target="../slideLayouts/slideLayout4.xml"/><Relationship Id="rId5" Type="http://schemas.openxmlformats.org/officeDocument/2006/relationships/notesSlide" Target="../notesSlides/notesSlide34.xml"/><Relationship Id="rId6" Type="http://schemas.openxmlformats.org/officeDocument/2006/relationships/slide" Target="slide3.xml"/></Relationships>
</file>

<file path=ppt/slides/_rels/slide35.xml.rels><?xml version="1.0" encoding="UTF-8" standalone="yes"?>
<Relationships xmlns="http://schemas.openxmlformats.org/package/2006/relationships"><Relationship Id="rId2" Type="http://schemas.openxmlformats.org/officeDocument/2006/relationships/image" Target="../media/image-35-1.png"/><Relationship Id="rId3" Type="http://schemas.openxmlformats.org/officeDocument/2006/relationships/slideLayout" Target="../slideLayouts/slideLayout4.xml"/><Relationship Id="rId4" Type="http://schemas.openxmlformats.org/officeDocument/2006/relationships/notesSlide" Target="../notesSlides/notesSlide35.xml"/><Relationship Id="rId5" Type="http://schemas.openxmlformats.org/officeDocument/2006/relationships/slide" Target="slide3.xml"/></Relationships>
</file>

<file path=ppt/slides/_rels/slide36.xml.rels><?xml version="1.0" encoding="UTF-8" standalone="yes"?>
<Relationships xmlns="http://schemas.openxmlformats.org/package/2006/relationships"><Relationship Id="rId2" Type="http://schemas.openxmlformats.org/officeDocument/2006/relationships/image" Target="../media/image-36-1.png"/><Relationship Id="rId3" Type="http://schemas.openxmlformats.org/officeDocument/2006/relationships/image" Target="../media/image-36-2.png"/><Relationship Id="rId4" Type="http://schemas.openxmlformats.org/officeDocument/2006/relationships/image" Target="../media/image-36-3.png"/><Relationship Id="rId5" Type="http://schemas.openxmlformats.org/officeDocument/2006/relationships/slideLayout" Target="../slideLayouts/slideLayout4.xml"/><Relationship Id="rId6" Type="http://schemas.openxmlformats.org/officeDocument/2006/relationships/notesSlide" Target="../notesSlides/notesSlide36.xml"/><Relationship Id="rId7" Type="http://schemas.openxmlformats.org/officeDocument/2006/relationships/slide" Target="slide3.xml"/></Relationships>
</file>

<file path=ppt/slides/_rels/slide37.xml.rels><?xml version="1.0" encoding="UTF-8" standalone="yes"?>
<Relationships xmlns="http://schemas.openxmlformats.org/package/2006/relationships"><Relationship Id="rId2" Type="http://schemas.openxmlformats.org/officeDocument/2006/relationships/image" Target="../media/image-37-1.png"/><Relationship Id="rId3" Type="http://schemas.openxmlformats.org/officeDocument/2006/relationships/image" Target="../media/image-37-2.png"/><Relationship Id="rId4" Type="http://schemas.openxmlformats.org/officeDocument/2006/relationships/slideLayout" Target="../slideLayouts/slideLayout4.xml"/><Relationship Id="rId5" Type="http://schemas.openxmlformats.org/officeDocument/2006/relationships/notesSlide" Target="../notesSlides/notesSlide37.xml"/><Relationship Id="rId6" Type="http://schemas.openxmlformats.org/officeDocument/2006/relationships/slide" Target="slide3.xml"/></Relationships>
</file>

<file path=ppt/slides/_rels/slide38.xml.rels><?xml version="1.0" encoding="UTF-8" standalone="yes"?>
<Relationships xmlns="http://schemas.openxmlformats.org/package/2006/relationships"><Relationship Id="rId2" Type="http://schemas.openxmlformats.org/officeDocument/2006/relationships/image" Target="../media/image-38-1.png"/><Relationship Id="rId3" Type="http://schemas.openxmlformats.org/officeDocument/2006/relationships/image" Target="../media/image-38-2.png"/><Relationship Id="rId4" Type="http://schemas.openxmlformats.org/officeDocument/2006/relationships/slideLayout" Target="../slideLayouts/slideLayout4.xml"/><Relationship Id="rId5" Type="http://schemas.openxmlformats.org/officeDocument/2006/relationships/notesSlide" Target="../notesSlides/notesSlide38.xml"/><Relationship Id="rId6" Type="http://schemas.openxmlformats.org/officeDocument/2006/relationships/slide" Target="slide3.xml"/></Relationships>
</file>

<file path=ppt/slides/_rels/slide39.xml.rels><?xml version="1.0" encoding="UTF-8" standalone="yes"?>
<Relationships xmlns="http://schemas.openxmlformats.org/package/2006/relationships"><Relationship Id="rId2" Type="http://schemas.openxmlformats.org/officeDocument/2006/relationships/image" Target="../media/image-39-1.png"/><Relationship Id="rId3" Type="http://schemas.openxmlformats.org/officeDocument/2006/relationships/slideLayout" Target="../slideLayouts/slideLayout4.xml"/><Relationship Id="rId4" Type="http://schemas.openxmlformats.org/officeDocument/2006/relationships/notesSlide" Target="../notesSlides/notesSlide39.xml"/><Relationship Id="rId5" Type="http://schemas.openxmlformats.org/officeDocument/2006/relationships/slide" Target="slide3.xml"/></Relationships>
</file>

<file path=ppt/slides/_rels/slide40.xml.rels><?xml version="1.0" encoding="UTF-8" standalone="yes"?>
<Relationships xmlns="http://schemas.openxmlformats.org/package/2006/relationships"><Relationship Id="rId2" Type="http://schemas.openxmlformats.org/officeDocument/2006/relationships/image" Target="../media/image-40-1.png"/><Relationship Id="rId3" Type="http://schemas.openxmlformats.org/officeDocument/2006/relationships/image" Target="../media/image-40-2.png"/><Relationship Id="rId4" Type="http://schemas.openxmlformats.org/officeDocument/2006/relationships/image" Target="../media/image-40-3.png"/><Relationship Id="rId5" Type="http://schemas.openxmlformats.org/officeDocument/2006/relationships/slideLayout" Target="../slideLayouts/slideLayout4.xml"/><Relationship Id="rId6" Type="http://schemas.openxmlformats.org/officeDocument/2006/relationships/notesSlide" Target="../notesSlides/notesSlide40.xml"/><Relationship Id="rId7" Type="http://schemas.openxmlformats.org/officeDocument/2006/relationships/slide" Target="slide3.xml"/></Relationships>
</file>

<file path=ppt/slides/_rels/slide41.xml.rels><?xml version="1.0" encoding="UTF-8" standalone="yes"?>
<Relationships xmlns="http://schemas.openxmlformats.org/package/2006/relationships"><Relationship Id="rId2" Type="http://schemas.openxmlformats.org/officeDocument/2006/relationships/image" Target="../media/image-41-1.png"/><Relationship Id="rId3" Type="http://schemas.openxmlformats.org/officeDocument/2006/relationships/image" Target="../media/image-41-2.png"/><Relationship Id="rId4" Type="http://schemas.openxmlformats.org/officeDocument/2006/relationships/slideLayout" Target="../slideLayouts/slideLayout4.xml"/><Relationship Id="rId5" Type="http://schemas.openxmlformats.org/officeDocument/2006/relationships/notesSlide" Target="../notesSlides/notesSlide41.xml"/><Relationship Id="rId6" Type="http://schemas.openxmlformats.org/officeDocument/2006/relationships/slide" Target="slide3.xml"/></Relationships>
</file>

<file path=ppt/slides/_rels/slide42.xml.rels><?xml version="1.0" encoding="UTF-8" standalone="yes"?>
<Relationships xmlns="http://schemas.openxmlformats.org/package/2006/relationships"><Relationship Id="rId2" Type="http://schemas.openxmlformats.org/officeDocument/2006/relationships/image" Target="../media/image-42-1.png"/><Relationship Id="rId3" Type="http://schemas.openxmlformats.org/officeDocument/2006/relationships/image" Target="../media/image-42-2.png"/><Relationship Id="rId4" Type="http://schemas.openxmlformats.org/officeDocument/2006/relationships/slideLayout" Target="../slideLayouts/slideLayout4.xml"/><Relationship Id="rId5" Type="http://schemas.openxmlformats.org/officeDocument/2006/relationships/notesSlide" Target="../notesSlides/notesSlide42.xml"/><Relationship Id="rId6" Type="http://schemas.openxmlformats.org/officeDocument/2006/relationships/slide" Target="slide3.xml"/></Relationships>
</file>

<file path=ppt/slides/_rels/slide43.xml.rels><?xml version="1.0" encoding="UTF-8" standalone="yes"?>
<Relationships xmlns="http://schemas.openxmlformats.org/package/2006/relationships"><Relationship Id="rId2" Type="http://schemas.openxmlformats.org/officeDocument/2006/relationships/image" Target="../media/image-43-1.png"/><Relationship Id="rId3" Type="http://schemas.openxmlformats.org/officeDocument/2006/relationships/slideLayout" Target="../slideLayouts/slideLayout4.xml"/><Relationship Id="rId4" Type="http://schemas.openxmlformats.org/officeDocument/2006/relationships/notesSlide" Target="../notesSlides/notesSlide43.xml"/><Relationship Id="rId5" Type="http://schemas.openxmlformats.org/officeDocument/2006/relationships/slide" Target="slide3.xml"/></Relationships>
</file>

<file path=ppt/slides/_rels/slide44.xml.rels><?xml version="1.0" encoding="UTF-8" standalone="yes"?>
<Relationships xmlns="http://schemas.openxmlformats.org/package/2006/relationships"><Relationship Id="rId2" Type="http://schemas.openxmlformats.org/officeDocument/2006/relationships/image" Target="../media/image-44-1.png"/><Relationship Id="rId3" Type="http://schemas.openxmlformats.org/officeDocument/2006/relationships/image" Target="../media/image-44-2.png"/><Relationship Id="rId4" Type="http://schemas.openxmlformats.org/officeDocument/2006/relationships/image" Target="../media/image-44-3.png"/><Relationship Id="rId5" Type="http://schemas.openxmlformats.org/officeDocument/2006/relationships/slideLayout" Target="../slideLayouts/slideLayout4.xml"/><Relationship Id="rId6" Type="http://schemas.openxmlformats.org/officeDocument/2006/relationships/notesSlide" Target="../notesSlides/notesSlide44.xml"/><Relationship Id="rId7" Type="http://schemas.openxmlformats.org/officeDocument/2006/relationships/slide" Target="slide3.xml"/></Relationships>
</file>

<file path=ppt/slides/_rels/slide45.xml.rels><?xml version="1.0" encoding="UTF-8" standalone="yes"?>
<Relationships xmlns="http://schemas.openxmlformats.org/package/2006/relationships"><Relationship Id="rId2" Type="http://schemas.openxmlformats.org/officeDocument/2006/relationships/image" Target="../media/image-45-1.png"/><Relationship Id="rId3" Type="http://schemas.openxmlformats.org/officeDocument/2006/relationships/image" Target="../media/image-45-2.png"/><Relationship Id="rId4" Type="http://schemas.openxmlformats.org/officeDocument/2006/relationships/slideLayout" Target="../slideLayouts/slideLayout4.xml"/><Relationship Id="rId5" Type="http://schemas.openxmlformats.org/officeDocument/2006/relationships/notesSlide" Target="../notesSlides/notesSlide45.xml"/><Relationship Id="rId6" Type="http://schemas.openxmlformats.org/officeDocument/2006/relationships/slide" Target="slide3.xml"/></Relationships>
</file>

<file path=ppt/slides/_rels/slide46.xml.rels><?xml version="1.0" encoding="UTF-8" standalone="yes"?>
<Relationships xmlns="http://schemas.openxmlformats.org/package/2006/relationships"><Relationship Id="rId2" Type="http://schemas.openxmlformats.org/officeDocument/2006/relationships/image" Target="../media/image-46-1.png"/><Relationship Id="rId3" Type="http://schemas.openxmlformats.org/officeDocument/2006/relationships/image" Target="../media/image-46-2.png"/><Relationship Id="rId4" Type="http://schemas.openxmlformats.org/officeDocument/2006/relationships/slideLayout" Target="../slideLayouts/slideLayout4.xml"/><Relationship Id="rId5" Type="http://schemas.openxmlformats.org/officeDocument/2006/relationships/notesSlide" Target="../notesSlides/notesSlide46.xml"/><Relationship Id="rId6" Type="http://schemas.openxmlformats.org/officeDocument/2006/relationships/slide" Target="slide3.xml"/></Relationships>
</file>

<file path=ppt/slides/_rels/slide47.xml.rels><?xml version="1.0" encoding="UTF-8" standalone="yes"?>
<Relationships xmlns="http://schemas.openxmlformats.org/package/2006/relationships"><Relationship Id="rId2" Type="http://schemas.openxmlformats.org/officeDocument/2006/relationships/image" Target="../media/image-47-1.png"/><Relationship Id="rId3" Type="http://schemas.openxmlformats.org/officeDocument/2006/relationships/slideLayout" Target="../slideLayouts/slideLayout4.xml"/><Relationship Id="rId4" Type="http://schemas.openxmlformats.org/officeDocument/2006/relationships/notesSlide" Target="../notesSlides/notesSlide47.xml"/><Relationship Id="rId5" Type="http://schemas.openxmlformats.org/officeDocument/2006/relationships/slide" Target="slide3.xml"/></Relationships>
</file>

<file path=ppt/slides/_rels/slide48.xml.rels><?xml version="1.0" encoding="UTF-8" standalone="yes"?>
<Relationships xmlns="http://schemas.openxmlformats.org/package/2006/relationships"><Relationship Id="rId2" Type="http://schemas.openxmlformats.org/officeDocument/2006/relationships/image" Target="../media/image-48-1.png"/><Relationship Id="rId3" Type="http://schemas.openxmlformats.org/officeDocument/2006/relationships/image" Target="../media/image-48-2.png"/><Relationship Id="rId4" Type="http://schemas.openxmlformats.org/officeDocument/2006/relationships/image" Target="../media/image-48-3.png"/><Relationship Id="rId5" Type="http://schemas.openxmlformats.org/officeDocument/2006/relationships/slideLayout" Target="../slideLayouts/slideLayout4.xml"/><Relationship Id="rId6" Type="http://schemas.openxmlformats.org/officeDocument/2006/relationships/notesSlide" Target="../notesSlides/notesSlide48.xml"/><Relationship Id="rId7" Type="http://schemas.openxmlformats.org/officeDocument/2006/relationships/slide" Target="slide3.xml"/></Relationships>
</file>

<file path=ppt/slides/_rels/slide49.xml.rels><?xml version="1.0" encoding="UTF-8" standalone="yes"?>
<Relationships xmlns="http://schemas.openxmlformats.org/package/2006/relationships"><Relationship Id="rId2" Type="http://schemas.openxmlformats.org/officeDocument/2006/relationships/image" Target="../media/image-49-1.png"/><Relationship Id="rId3" Type="http://schemas.openxmlformats.org/officeDocument/2006/relationships/image" Target="../media/image-49-2.png"/><Relationship Id="rId4" Type="http://schemas.openxmlformats.org/officeDocument/2006/relationships/slideLayout" Target="../slideLayouts/slideLayout4.xml"/><Relationship Id="rId5" Type="http://schemas.openxmlformats.org/officeDocument/2006/relationships/notesSlide" Target="../notesSlides/notesSlide49.xml"/><Relationship Id="rId6" Type="http://schemas.openxmlformats.org/officeDocument/2006/relationships/slide" Target="slide3.xml"/></Relationships>
</file>

<file path=ppt/slides/_rels/slide50.xml.rels><?xml version="1.0" encoding="UTF-8" standalone="yes"?>
<Relationships xmlns="http://schemas.openxmlformats.org/package/2006/relationships"><Relationship Id="rId2" Type="http://schemas.openxmlformats.org/officeDocument/2006/relationships/image" Target="../media/image-50-1.png"/><Relationship Id="rId3" Type="http://schemas.openxmlformats.org/officeDocument/2006/relationships/image" Target="../media/image-50-2.png"/><Relationship Id="rId4" Type="http://schemas.openxmlformats.org/officeDocument/2006/relationships/slideLayout" Target="../slideLayouts/slideLayout4.xml"/><Relationship Id="rId5" Type="http://schemas.openxmlformats.org/officeDocument/2006/relationships/notesSlide" Target="../notesSlides/notesSlide50.xml"/><Relationship Id="rId6" Type="http://schemas.openxmlformats.org/officeDocument/2006/relationships/slide" Target="slide3.xml"/></Relationships>
</file>

<file path=ppt/slides/_rels/slide51.xml.rels><?xml version="1.0" encoding="UTF-8" standalone="yes"?>
<Relationships xmlns="http://schemas.openxmlformats.org/package/2006/relationships"><Relationship Id="rId2" Type="http://schemas.openxmlformats.org/officeDocument/2006/relationships/image" Target="../media/image-51-1.png"/><Relationship Id="rId3" Type="http://schemas.openxmlformats.org/officeDocument/2006/relationships/slideLayout" Target="../slideLayouts/slideLayout4.xml"/><Relationship Id="rId4" Type="http://schemas.openxmlformats.org/officeDocument/2006/relationships/notesSlide" Target="../notesSlides/notesSlide51.xml"/><Relationship Id="rId5" Type="http://schemas.openxmlformats.org/officeDocument/2006/relationships/slide" Target="slide3.xml"/></Relationships>
</file>

<file path=ppt/slides/_rels/slide52.xml.rels><?xml version="1.0" encoding="UTF-8" standalone="yes"?>
<Relationships xmlns="http://schemas.openxmlformats.org/package/2006/relationships"><Relationship Id="rId2" Type="http://schemas.openxmlformats.org/officeDocument/2006/relationships/image" Target="../media/image-52-1.png"/><Relationship Id="rId3" Type="http://schemas.openxmlformats.org/officeDocument/2006/relationships/image" Target="../media/image-52-2.png"/><Relationship Id="rId4" Type="http://schemas.openxmlformats.org/officeDocument/2006/relationships/image" Target="../media/image-52-3.png"/><Relationship Id="rId5" Type="http://schemas.openxmlformats.org/officeDocument/2006/relationships/slideLayout" Target="../slideLayouts/slideLayout4.xml"/><Relationship Id="rId6" Type="http://schemas.openxmlformats.org/officeDocument/2006/relationships/notesSlide" Target="../notesSlides/notesSlide52.xml"/><Relationship Id="rId7" Type="http://schemas.openxmlformats.org/officeDocument/2006/relationships/slide" Target="slide3.xml"/></Relationships>
</file>

<file path=ppt/slides/_rels/slide53.xml.rels><?xml version="1.0" encoding="UTF-8" standalone="yes"?>
<Relationships xmlns="http://schemas.openxmlformats.org/package/2006/relationships"><Relationship Id="rId2" Type="http://schemas.openxmlformats.org/officeDocument/2006/relationships/image" Target="../media/image-53-1.png"/><Relationship Id="rId3" Type="http://schemas.openxmlformats.org/officeDocument/2006/relationships/image" Target="../media/image-53-2.png"/><Relationship Id="rId4" Type="http://schemas.openxmlformats.org/officeDocument/2006/relationships/image" Target="../media/image-53-3.png"/><Relationship Id="rId5" Type="http://schemas.openxmlformats.org/officeDocument/2006/relationships/image" Target="../media/image-53-4.png"/><Relationship Id="rId6" Type="http://schemas.openxmlformats.org/officeDocument/2006/relationships/slideLayout" Target="../slideLayouts/slideLayout3.xml"/><Relationship Id="rId7" Type="http://schemas.openxmlformats.org/officeDocument/2006/relationships/notesSlide" Target="../notesSlides/notesSlide53.xml"/><Relationship Id="rId8" Type="http://schemas.openxmlformats.org/officeDocument/2006/relationships/slide" Target="slide4.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54.xml"/><Relationship Id="rId4" Type="http://schemas.openxmlformats.org/officeDocument/2006/relationships/slide" Target="slide4.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55.xml"/><Relationship Id="rId4" Type="http://schemas.openxmlformats.org/officeDocument/2006/relationships/slide" Target="slide4.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56.xml"/><Relationship Id="rId4" Type="http://schemas.openxmlformats.org/officeDocument/2006/relationships/slide" Target="slide4.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57.xml"/><Relationship Id="rId4" Type="http://schemas.openxmlformats.org/officeDocument/2006/relationships/slide" Target="slide4.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58.xml"/><Relationship Id="rId4" Type="http://schemas.openxmlformats.org/officeDocument/2006/relationships/slide" Target="slide4.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59.xml"/><Relationship Id="rId4" Type="http://schemas.openxmlformats.org/officeDocument/2006/relationships/slide" Target="slide4.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slideLayout" Target="../slideLayouts/slideLayout3.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jpeg"/><Relationship Id="rId3" Type="http://schemas.openxmlformats.org/officeDocument/2006/relationships/slideLayout" Target="../slideLayouts/slideLayout5.xml"/><Relationship Id="rId4" Type="http://schemas.openxmlformats.org/officeDocument/2006/relationships/notesSlide" Target="../notesSlides/notesSlide61.xml"/><Relationship Id="rId5"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lIns="0" tIns="0" rIns="0" bIns="0" rtlCol="0"/>
          <a:lstStyle/>
          <a:p>
            <a:pPr indent="0" marL="0">
              <a:buNone/>
            </a:pPr>
            <a:r>
              <a:rPr lang="en-US" sz="1400" b="1" spc="300" kern="0" dirty="0">
                <a:solidFill>
                  <a:schemeClr val="accent6"/>
                </a:solidFill>
              </a:rPr>
              <a:t>FRIDAY, 11/06/26  ·  SMALL SIZE</a:t>
            </a: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lIns="0" tIns="0" rIns="0" bIns="0" rtlCol="0" anchor="t"/>
          <a:lstStyle/>
          <a:p>
            <a:pPr algn="l" indent="0" marL="0">
              <a:buNone/>
            </a:pPr>
            <a:r>
              <a:rPr lang="en-US" sz="4800" b="1" dirty="0">
                <a:solidFill>
                  <a:schemeClr val="bg1"/>
                </a:solidFill>
                <a:latin typeface="Cambria" pitchFamily="34" charset="0"/>
                <a:ea typeface="Cambria" pitchFamily="34" charset="-122"/>
                <a:cs typeface="Cambria" pitchFamily="34" charset="-120"/>
              </a:rPr>
              <a:t>Daily Bible Study Review</a:t>
            </a: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lIns="0" tIns="0" rIns="0" bIns="0" rtlCol="0" anchor="t"/>
          <a:lstStyle/>
          <a:p>
            <a:pPr indent="0" marL="0">
              <a:buNone/>
            </a:pPr>
            <a:r>
              <a:rPr lang="en-US" sz="1800" dirty="0">
                <a:solidFill>
                  <a:schemeClr val="accent5"/>
                </a:solidFill>
              </a:rPr>
              <a:t>Bible Companion (BC) &amp; Daily Chapter Bible (DCB) reading plans</a:t>
            </a:r>
            <a:endParaRPr lang="en-US" sz="1800" dirty="0"/>
          </a:p>
        </p:txBody>
      </p:sp>
      <p:pic>
        <p:nvPicPr>
          <p:cNvPr id="5" name="hero-logo" descr="Memorize The Bible logo">    </p:cNvPr>
          <p:cNvPicPr>
            <a:picLocks noChangeAspect="1"/>
          </p:cNvPicPr>
          <p:nvPr/>
        </p:nvPicPr>
        <p:blipFill>
          <a:blip r:embed="rId1"/>
          <a:stretch>
            <a:fillRect/>
          </a:stretch>
        </p:blipFill>
        <p:spPr>
          <a:xfrm>
            <a:off x="8351215" y="685800"/>
            <a:ext cx="3291840" cy="4937760"/>
          </a:xfrm>
          <a:prstGeom prst="rect">
            <a:avLst/>
          </a:prstGeom>
          <a:effectLst>
            <a:outerShdw sx="100000" sy="100000" kx="0" ky="0" algn="bl" rotWithShape="0" blurRad="127000" dist="50800" dir="5400000">
              <a:srgbClr val="000000">
                <a:alpha val="35000"/>
              </a:srgbClr>
            </a:outerShdw>
          </a:effectLst>
        </p:spPr>
      </p:pic>
      <p:sp>
        <p:nvSpPr>
          <p:cNvPr id="6" name="stat-0"/>
          <p:cNvSpPr txBox="1"/>
          <p:nvPr/>
        </p:nvSpPr>
        <p:spPr>
          <a:xfrm>
            <a:off x="54864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12</a:t>
            </a:r>
            <a:endParaRPr lang="en-US" sz="4400" dirty="0"/>
          </a:p>
        </p:txBody>
      </p:sp>
      <p:sp>
        <p:nvSpPr>
          <p:cNvPr id="7" name="stat-label-0"/>
          <p:cNvSpPr txBox="1"/>
          <p:nvPr/>
        </p:nvSpPr>
        <p:spPr>
          <a:xfrm>
            <a:off x="54864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chapters</a:t>
            </a:r>
            <a:endParaRPr lang="en-US" sz="1300" dirty="0"/>
          </a:p>
        </p:txBody>
      </p:sp>
      <p:sp>
        <p:nvSpPr>
          <p:cNvPr id="8" name="stat-1"/>
          <p:cNvSpPr txBox="1"/>
          <p:nvPr/>
        </p:nvSpPr>
        <p:spPr>
          <a:xfrm>
            <a:off x="292608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4</a:t>
            </a:r>
            <a:endParaRPr lang="en-US" sz="4400" dirty="0"/>
          </a:p>
        </p:txBody>
      </p:sp>
      <p:sp>
        <p:nvSpPr>
          <p:cNvPr id="9" name="stat-label-1"/>
          <p:cNvSpPr txBox="1"/>
          <p:nvPr/>
        </p:nvSpPr>
        <p:spPr>
          <a:xfrm>
            <a:off x="292608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Bible Companion</a:t>
            </a:r>
            <a:endParaRPr lang="en-US" sz="1300" dirty="0"/>
          </a:p>
        </p:txBody>
      </p:sp>
      <p:sp>
        <p:nvSpPr>
          <p:cNvPr id="10" name="stat-2"/>
          <p:cNvSpPr txBox="1"/>
          <p:nvPr/>
        </p:nvSpPr>
        <p:spPr>
          <a:xfrm>
            <a:off x="530352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8</a:t>
            </a:r>
            <a:endParaRPr lang="en-US" sz="4400" dirty="0"/>
          </a:p>
        </p:txBody>
      </p:sp>
      <p:sp>
        <p:nvSpPr>
          <p:cNvPr id="11" name="stat-label-2"/>
          <p:cNvSpPr txBox="1"/>
          <p:nvPr/>
        </p:nvSpPr>
        <p:spPr>
          <a:xfrm>
            <a:off x="530352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Daily Chapter Bible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ABOUT THIS REVIEW</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About This Daily Review</a:t>
            </a:r>
            <a:endParaRPr lang="en-US" sz="3200" dirty="0"/>
          </a:p>
        </p:txBody>
      </p:sp>
      <p:sp>
        <p:nvSpPr>
          <p:cNvPr id="4" name="about-card"/>
          <p:cNvSpPr/>
          <p:nvPr/>
        </p:nvSpPr>
        <p:spPr>
          <a:xfrm>
            <a:off x="548640" y="1508760"/>
            <a:ext cx="7848295" cy="4617720"/>
          </a:xfrm>
          <a:prstGeom prst="roundRect">
            <a:avLst>
              <a:gd name="adj" fmla="val 1980"/>
            </a:avLst>
          </a:prstGeom>
          <a:solidFill>
            <a:schemeClr val="bg2"/>
          </a:solidFill>
          <a:ln/>
        </p:spPr>
      </p:sp>
      <p:sp>
        <p:nvSpPr>
          <p:cNvPr id="5" name="icon-bg-info"/>
          <p:cNvSpPr/>
          <p:nvPr/>
        </p:nvSpPr>
        <p:spPr>
          <a:xfrm>
            <a:off x="822960" y="1737360"/>
            <a:ext cx="438912" cy="438912"/>
          </a:xfrm>
          <a:prstGeom prst="ellipse">
            <a:avLst/>
          </a:prstGeom>
          <a:solidFill>
            <a:schemeClr val="accent1"/>
          </a:solidFill>
          <a:ln/>
        </p:spPr>
      </p:sp>
      <p:pic>
        <p:nvPicPr>
          <p:cNvPr id="6" name="icon-info" descr="info">    </p:cNvPr>
          <p:cNvPicPr>
            <a:picLocks noChangeAspect="1"/>
          </p:cNvPicPr>
          <p:nvPr/>
        </p:nvPicPr>
        <p:blipFill>
          <a:blip r:embed="rId1"/>
          <a:stretch>
            <a:fillRect/>
          </a:stretch>
        </p:blipFill>
        <p:spPr>
          <a:xfrm>
            <a:off x="921715" y="1836115"/>
            <a:ext cx="241402" cy="241402"/>
          </a:xfrm>
          <a:prstGeom prst="rect">
            <a:avLst/>
          </a:prstGeom>
        </p:spPr>
      </p:pic>
      <p:pic>
        <p:nvPicPr>
          <p:cNvPr id="7" name="about-logo-0" descr="Bible Companion logo">    </p:cNvPr>
          <p:cNvPicPr>
            <a:picLocks noChangeAspect="1"/>
          </p:cNvPicPr>
          <p:nvPr/>
        </p:nvPicPr>
        <p:blipFill>
          <a:blip r:embed="rId2"/>
          <a:stretch>
            <a:fillRect/>
          </a:stretch>
        </p:blipFill>
        <p:spPr>
          <a:xfrm>
            <a:off x="8671255" y="1783080"/>
            <a:ext cx="1371600" cy="2057400"/>
          </a:xfrm>
          <a:prstGeom prst="rect">
            <a:avLst/>
          </a:prstGeom>
        </p:spPr>
      </p:pic>
      <p:pic>
        <p:nvPicPr>
          <p:cNvPr id="8" name="about-logo-1" descr="The Daily Chapter Bible logo">    </p:cNvPr>
          <p:cNvPicPr>
            <a:picLocks noChangeAspect="1"/>
          </p:cNvPicPr>
          <p:nvPr/>
        </p:nvPicPr>
        <p:blipFill>
          <a:blip r:embed="rId3"/>
          <a:stretch>
            <a:fillRect/>
          </a:stretch>
        </p:blipFill>
        <p:spPr>
          <a:xfrm>
            <a:off x="10180015" y="1783080"/>
            <a:ext cx="1371600" cy="2057400"/>
          </a:xfrm>
          <a:prstGeom prst="rect">
            <a:avLst/>
          </a:prstGeom>
        </p:spPr>
      </p:pic>
      <p:sp>
        <p:nvSpPr>
          <p:cNvPr id="9" name="about-logo-caption"/>
          <p:cNvSpPr txBox="1"/>
          <p:nvPr/>
        </p:nvSpPr>
        <p:spPr>
          <a:xfrm>
            <a:off x="8671255" y="4023360"/>
            <a:ext cx="2880360" cy="731520"/>
          </a:xfrm>
          <a:prstGeom prst="rect">
            <a:avLst/>
          </a:prstGeom>
          <a:noFill/>
          <a:ln/>
        </p:spPr>
        <p:txBody>
          <a:bodyPr wrap="square" lIns="0" tIns="0" rIns="0" bIns="0" rtlCol="0" anchor="t"/>
          <a:lstStyle/>
          <a:p>
            <a:pPr indent="0" marL="0">
              <a:buNone/>
            </a:pPr>
            <a:r>
              <a:rPr lang="en-US" sz="1300" i="1" dirty="0">
                <a:solidFill>
                  <a:schemeClr val="accent4"/>
                </a:solidFill>
              </a:rPr>
              <a:t>Bible Companion (BC) and Daily Chapter Bible (DCB), from Memorize-the-Bible.com</a:t>
            </a:r>
            <a:endParaRPr lang="en-US" sz="1300" dirty="0"/>
          </a:p>
        </p:txBody>
      </p:sp>
      <p:sp>
        <p:nvSpPr>
          <p:cNvPr id="10" name="about-text"/>
          <p:cNvSpPr txBox="1"/>
          <p:nvPr/>
        </p:nvSpPr>
        <p:spPr>
          <a:xfrm>
            <a:off x="1463040" y="1737360"/>
            <a:ext cx="6659575" cy="4206240"/>
          </a:xfrm>
          <a:prstGeom prst="rect">
            <a:avLst/>
          </a:prstGeom>
          <a:noFill/>
          <a:ln/>
        </p:spPr>
        <p:txBody>
          <a:bodyPr wrap="square" lIns="0" tIns="0" rIns="0" bIns="0" rtlCol="0" anchor="t"/>
          <a:lstStyle/>
          <a:p>
            <a:pPr indent="0" marL="0">
              <a:spcAft>
                <a:spcPts val="1200"/>
              </a:spcAft>
              <a:buNone/>
            </a:pPr>
            <a:r>
              <a:rPr lang="en-US" sz="1400" b="1" dirty="0">
                <a:solidFill>
                  <a:schemeClr val="accent1"/>
                </a:solidFill>
              </a:rPr>
              <a:t>About this daily review. </a:t>
            </a:r>
            <a:pPr indent="0" marL="0">
              <a:spcAft>
                <a:spcPts val="1200"/>
              </a:spcAft>
              <a:buNone/>
            </a:pPr>
            <a:r>
              <a:rPr lang="en-US" sz="1400" dirty="0">
                <a:solidFill>
                  <a:schemeClr val="tx1"/>
                </a:solidFill>
              </a:rPr>
              <a:t>This daily study review was prepared by Grok Bot, an AI study assistant, under the direction of Dean Brown, founder of Memorize-the-Bible.com, a website currently under construction. It draws on Grok Bot's own research done under Dean's direction, on materials Dean has developed over several years of prior study, and on ongoing research as the website is prepared for its formal launch. This PowerPoint version was then built from Grok Bot's review by Claude, an AI assistant made by Anthropic, also working under Dean's direction.</a:t>
            </a:r>
            <a:endParaRPr lang="en-US" sz="1400" dirty="0"/>
          </a:p>
          <a:p>
            <a:pPr indent="0" marL="0">
              <a:spcAft>
                <a:spcPts val="1200"/>
              </a:spcAft>
              <a:buNone/>
            </a:pPr>
            <a:r>
              <a:rPr lang="en-US" sz="1400" dirty="0">
                <a:solidFill>
                  <a:schemeClr val="tx1"/>
                </a:solidFill>
              </a:rPr>
              <a:t>Each review covers the day's chapters from two reading plans, Bible Companion (BC) and Daily Chapter Bible (DCB). The chapter summaries in Section 1 come from prototype "medium-length" summaries. Dean plans to develop shorter and longer versions of these summaries in the near future. Because these prototypes are tied to other related projects Dean is working on, they sometimes use abbreviations, labels, or cross-references (for example, "BC OT1," "DCB 3 of 8," "Dean 30," or "Dean 480") that may not yet make sense to all readers. These will be explained, removed, or revised as the project develops.</a:t>
            </a:r>
            <a:endParaRPr lang="en-US" sz="1400" dirty="0"/>
          </a:p>
          <a:p>
            <a:pPr indent="0" marL="0">
              <a:spcAft>
                <a:spcPts val="1200"/>
              </a:spcAft>
              <a:buNone/>
            </a:pPr>
            <a:r>
              <a:rPr lang="en-US" sz="1400" dirty="0">
                <a:solidFill>
                  <a:schemeClr val="tx1"/>
                </a:solidFill>
              </a:rPr>
              <a:t>You may freely download, modify, and use this review as you see fit, but you must not sell it in any form, and you must keep this note in full at the beginning of any copy you share.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CONTENTS  ·  4 BC + 8 DCB  ·  CLICK ANY CHAPTER TO JUMP TO IT</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at a Glance</a:t>
            </a:r>
            <a:endParaRPr lang="en-US" sz="3200" dirty="0"/>
          </a:p>
        </p:txBody>
      </p:sp>
      <p:sp>
        <p:nvSpPr>
          <p:cNvPr id="4" name="band-bc"/>
          <p:cNvSpPr txBox="1"/>
          <p:nvPr/>
        </p:nvSpPr>
        <p:spPr>
          <a:xfrm>
            <a:off x="548640" y="1444752"/>
            <a:ext cx="5486400" cy="256032"/>
          </a:xfrm>
          <a:prstGeom prst="rect">
            <a:avLst/>
          </a:prstGeom>
          <a:noFill/>
          <a:ln/>
        </p:spPr>
        <p:txBody>
          <a:bodyPr wrap="square" lIns="0" tIns="0" rIns="0" bIns="0" rtlCol="0" anchor="ctr"/>
          <a:lstStyle/>
          <a:p>
            <a:pPr indent="0" marL="0">
              <a:buNone/>
            </a:pPr>
            <a:r>
              <a:rPr lang="en-US" sz="1200" b="1" spc="100" kern="0" dirty="0">
                <a:solidFill>
                  <a:schemeClr val="accent2"/>
                </a:solidFill>
              </a:rPr>
              <a:t>BIBLE COMPANION (BC)</a:t>
            </a:r>
            <a:pPr indent="0" marL="0">
              <a:buNone/>
            </a:pPr>
            <a:r>
              <a:rPr lang="en-US" sz="1200" spc="100" kern="0" dirty="0">
                <a:solidFill>
                  <a:schemeClr val="accent4"/>
                </a:solidFill>
              </a:rPr>
              <a:t>   4 chapters</a:t>
            </a:r>
            <a:endParaRPr lang="en-US" sz="1200" dirty="0"/>
          </a:p>
        </p:txBody>
      </p:sp>
      <p:sp>
        <p:nvSpPr>
          <p:cNvPr id="5" name="card-bc-0"/>
          <p:cNvSpPr/>
          <p:nvPr/>
        </p:nvSpPr>
        <p:spPr>
          <a:xfrm>
            <a:off x="548640" y="1737360"/>
            <a:ext cx="2650160" cy="1207008"/>
          </a:xfrm>
          <a:prstGeom prst="roundRect">
            <a:avLst>
              <a:gd name="adj" fmla="val 7576"/>
            </a:avLst>
          </a:prstGeom>
          <a:solidFill>
            <a:schemeClr val="bg2"/>
          </a:solidFill>
          <a:ln/>
        </p:spPr>
      </p:sp>
      <p:sp>
        <p:nvSpPr>
          <p:cNvPr id="6" name="pill-bc-0"/>
          <p:cNvSpPr/>
          <p:nvPr/>
        </p:nvSpPr>
        <p:spPr>
          <a:xfrm>
            <a:off x="731520" y="1865376"/>
            <a:ext cx="1024128" cy="256032"/>
          </a:xfrm>
          <a:prstGeom prst="roundRect">
            <a:avLst>
              <a:gd name="adj" fmla="val 50000"/>
            </a:avLst>
          </a:prstGeom>
          <a:solidFill>
            <a:schemeClr val="accent2"/>
          </a:solidFill>
          <a:ln/>
        </p:spPr>
      </p:sp>
      <p:sp>
        <p:nvSpPr>
          <p:cNvPr id="7" name="tag-bc-0"/>
          <p:cNvSpPr txBox="1"/>
          <p:nvPr/>
        </p:nvSpPr>
        <p:spPr>
          <a:xfrm>
            <a:off x="731520"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OT1</a:t>
            </a:r>
            <a:endParaRPr lang="en-US" sz="1050" dirty="0"/>
          </a:p>
        </p:txBody>
      </p:sp>
      <p:sp>
        <p:nvSpPr>
          <p:cNvPr id="8" name="ref-bc-0"/>
          <p:cNvSpPr txBox="1"/>
          <p:nvPr/>
        </p:nvSpPr>
        <p:spPr>
          <a:xfrm>
            <a:off x="731520"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7" action="ppaction://hlinksldjump" tooltip="Go to 2 Chronicles 35 (slide 5)">
                  <a:extLst>
                    <a:ext uri="{A12FA001-AC4F-418D-AE19-62706E023703}">
                      <ahyp:hlinkClr xmlns:ahyp="http://schemas.microsoft.com/office/drawing/2018/hyperlinkcolor" val="tx"/>
                    </a:ext>
                  </a:extLst>
                </a:hlinkClick>
              </a:rPr>
              <a:t>2 Chronicles 35</a:t>
            </a:r>
            <a:endParaRPr lang="en-US" sz="1800" dirty="0"/>
          </a:p>
        </p:txBody>
      </p:sp>
      <p:sp>
        <p:nvSpPr>
          <p:cNvPr id="9" name="date-bc-0"/>
          <p:cNvSpPr txBox="1"/>
          <p:nvPr/>
        </p:nvSpPr>
        <p:spPr>
          <a:xfrm>
            <a:off x="1847088"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622–609 BC</a:t>
            </a:r>
            <a:endParaRPr lang="en-US" sz="1100" dirty="0"/>
          </a:p>
        </p:txBody>
      </p:sp>
      <p:sp>
        <p:nvSpPr>
          <p:cNvPr id="10" name="title-bc-0"/>
          <p:cNvSpPr txBox="1"/>
          <p:nvPr/>
        </p:nvSpPr>
        <p:spPr>
          <a:xfrm>
            <a:off x="731520"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Passover; Neco; Lament by Jer</a:t>
            </a:r>
            <a:endParaRPr lang="en-US" sz="1300" dirty="0"/>
          </a:p>
        </p:txBody>
      </p:sp>
      <p:sp>
        <p:nvSpPr>
          <p:cNvPr id="11" name="link-bc-0">
            <a:hlinkClick r:id="rId27" tooltip="Go to 2 Chronicles 35 (slide 5)" action="ppaction://hlinksldjump"/>
          </p:cNvPr>
          <p:cNvSpPr txBox="1"/>
          <p:nvPr/>
        </p:nvSpPr>
        <p:spPr>
          <a:xfrm>
            <a:off x="548640" y="1737360"/>
            <a:ext cx="2650160" cy="1207008"/>
          </a:xfrm>
          <a:prstGeom prst="rect">
            <a:avLst/>
          </a:prstGeom>
          <a:noFill/>
          <a:ln/>
        </p:spPr>
        <p:txBody>
          <a:bodyPr wrap="square" lIns="0" tIns="0" rIns="0" bIns="0" rtlCol="0" anchor="ctr"/>
          <a:lstStyle/>
          <a:p>
            <a:pPr indent="0" marL="0">
              <a:buNone/>
            </a:pPr>
            <a:endParaRPr lang="en-US" dirty="0"/>
          </a:p>
        </p:txBody>
      </p:sp>
      <p:sp>
        <p:nvSpPr>
          <p:cNvPr id="12" name="card-bc-1"/>
          <p:cNvSpPr/>
          <p:nvPr/>
        </p:nvSpPr>
        <p:spPr>
          <a:xfrm>
            <a:off x="3363392" y="1737360"/>
            <a:ext cx="2650160" cy="1207008"/>
          </a:xfrm>
          <a:prstGeom prst="roundRect">
            <a:avLst>
              <a:gd name="adj" fmla="val 7576"/>
            </a:avLst>
          </a:prstGeom>
          <a:solidFill>
            <a:schemeClr val="bg2"/>
          </a:solidFill>
          <a:ln/>
        </p:spPr>
      </p:sp>
      <p:sp>
        <p:nvSpPr>
          <p:cNvPr id="13" name="pill-bc-1"/>
          <p:cNvSpPr/>
          <p:nvPr/>
        </p:nvSpPr>
        <p:spPr>
          <a:xfrm>
            <a:off x="3546272" y="1865376"/>
            <a:ext cx="1024128" cy="256032"/>
          </a:xfrm>
          <a:prstGeom prst="roundRect">
            <a:avLst>
              <a:gd name="adj" fmla="val 50000"/>
            </a:avLst>
          </a:prstGeom>
          <a:solidFill>
            <a:schemeClr val="accent2"/>
          </a:solidFill>
          <a:ln/>
        </p:spPr>
      </p:sp>
      <p:sp>
        <p:nvSpPr>
          <p:cNvPr id="14" name="tag-bc-1"/>
          <p:cNvSpPr txBox="1"/>
          <p:nvPr/>
        </p:nvSpPr>
        <p:spPr>
          <a:xfrm>
            <a:off x="3546272"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OT2</a:t>
            </a:r>
            <a:endParaRPr lang="en-US" sz="1050" dirty="0"/>
          </a:p>
        </p:txBody>
      </p:sp>
      <p:sp>
        <p:nvSpPr>
          <p:cNvPr id="15" name="ref-bc-1"/>
          <p:cNvSpPr txBox="1"/>
          <p:nvPr/>
        </p:nvSpPr>
        <p:spPr>
          <a:xfrm>
            <a:off x="3546272"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8" action="ppaction://hlinksldjump" tooltip="Go to Hosea 3 (slide 9)">
                  <a:extLst>
                    <a:ext uri="{A12FA001-AC4F-418D-AE19-62706E023703}">
                      <ahyp:hlinkClr xmlns:ahyp="http://schemas.microsoft.com/office/drawing/2018/hyperlinkcolor" val="tx"/>
                    </a:ext>
                  </a:extLst>
                </a:hlinkClick>
              </a:rPr>
              <a:t>Hosea 3</a:t>
            </a:r>
            <a:endParaRPr lang="en-US" sz="1800" dirty="0"/>
          </a:p>
        </p:txBody>
      </p:sp>
      <p:sp>
        <p:nvSpPr>
          <p:cNvPr id="16" name="date-bc-1"/>
          <p:cNvSpPr txBox="1"/>
          <p:nvPr/>
        </p:nvSpPr>
        <p:spPr>
          <a:xfrm>
            <a:off x="4661840"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755–750 BC</a:t>
            </a:r>
            <a:endParaRPr lang="en-US" sz="1100" dirty="0"/>
          </a:p>
        </p:txBody>
      </p:sp>
      <p:sp>
        <p:nvSpPr>
          <p:cNvPr id="17" name="title-bc-1"/>
          <p:cNvSpPr txBox="1"/>
          <p:nvPr/>
        </p:nvSpPr>
        <p:spPr>
          <a:xfrm>
            <a:off x="3546272"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Love Gomer Again</a:t>
            </a:r>
            <a:endParaRPr lang="en-US" sz="1300" dirty="0"/>
          </a:p>
        </p:txBody>
      </p:sp>
      <p:sp>
        <p:nvSpPr>
          <p:cNvPr id="18" name="link-bc-1">
            <a:hlinkClick r:id="rId28" tooltip="Go to Hosea 3 (slide 9)" action="ppaction://hlinksldjump"/>
          </p:cNvPr>
          <p:cNvSpPr txBox="1"/>
          <p:nvPr/>
        </p:nvSpPr>
        <p:spPr>
          <a:xfrm>
            <a:off x="3363392" y="1737360"/>
            <a:ext cx="2650160" cy="1207008"/>
          </a:xfrm>
          <a:prstGeom prst="rect">
            <a:avLst/>
          </a:prstGeom>
          <a:noFill/>
          <a:ln/>
        </p:spPr>
        <p:txBody>
          <a:bodyPr wrap="square" lIns="0" tIns="0" rIns="0" bIns="0" rtlCol="0" anchor="ctr"/>
          <a:lstStyle/>
          <a:p>
            <a:pPr indent="0" marL="0">
              <a:buNone/>
            </a:pPr>
            <a:endParaRPr lang="en-US" dirty="0"/>
          </a:p>
        </p:txBody>
      </p:sp>
      <p:sp>
        <p:nvSpPr>
          <p:cNvPr id="19" name="card-bc-2"/>
          <p:cNvSpPr/>
          <p:nvPr/>
        </p:nvSpPr>
        <p:spPr>
          <a:xfrm>
            <a:off x="6178144" y="1737360"/>
            <a:ext cx="2650160" cy="1207008"/>
          </a:xfrm>
          <a:prstGeom prst="roundRect">
            <a:avLst>
              <a:gd name="adj" fmla="val 7576"/>
            </a:avLst>
          </a:prstGeom>
          <a:solidFill>
            <a:schemeClr val="bg2"/>
          </a:solidFill>
          <a:ln/>
        </p:spPr>
      </p:sp>
      <p:sp>
        <p:nvSpPr>
          <p:cNvPr id="20" name="pill-bc-2"/>
          <p:cNvSpPr/>
          <p:nvPr/>
        </p:nvSpPr>
        <p:spPr>
          <a:xfrm>
            <a:off x="6361024" y="1865376"/>
            <a:ext cx="1024128" cy="256032"/>
          </a:xfrm>
          <a:prstGeom prst="roundRect">
            <a:avLst>
              <a:gd name="adj" fmla="val 50000"/>
            </a:avLst>
          </a:prstGeom>
          <a:solidFill>
            <a:schemeClr val="accent2"/>
          </a:solidFill>
          <a:ln/>
        </p:spPr>
      </p:sp>
      <p:sp>
        <p:nvSpPr>
          <p:cNvPr id="21" name="tag-bc-2"/>
          <p:cNvSpPr txBox="1"/>
          <p:nvPr/>
        </p:nvSpPr>
        <p:spPr>
          <a:xfrm>
            <a:off x="6361024"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2" name="ref-bc-2"/>
          <p:cNvSpPr txBox="1"/>
          <p:nvPr/>
        </p:nvSpPr>
        <p:spPr>
          <a:xfrm>
            <a:off x="6361024"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9" action="ppaction://hlinksldjump" tooltip="Go to Acts 18 (slide 13)">
                  <a:extLst>
                    <a:ext uri="{A12FA001-AC4F-418D-AE19-62706E023703}">
                      <ahyp:hlinkClr xmlns:ahyp="http://schemas.microsoft.com/office/drawing/2018/hyperlinkcolor" val="tx"/>
                    </a:ext>
                  </a:extLst>
                </a:hlinkClick>
              </a:rPr>
              <a:t>Acts 18</a:t>
            </a:r>
            <a:endParaRPr lang="en-US" sz="1800" dirty="0"/>
          </a:p>
        </p:txBody>
      </p:sp>
      <p:sp>
        <p:nvSpPr>
          <p:cNvPr id="23" name="date-bc-2"/>
          <p:cNvSpPr txBox="1"/>
          <p:nvPr/>
        </p:nvSpPr>
        <p:spPr>
          <a:xfrm>
            <a:off x="7476592"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50–52</a:t>
            </a:r>
            <a:endParaRPr lang="en-US" sz="1100" dirty="0"/>
          </a:p>
        </p:txBody>
      </p:sp>
      <p:sp>
        <p:nvSpPr>
          <p:cNvPr id="24" name="title-bc-2"/>
          <p:cNvSpPr txBox="1"/>
          <p:nvPr/>
        </p:nvSpPr>
        <p:spPr>
          <a:xfrm>
            <a:off x="6361024"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2: Corinth, A &amp; P; Apollos</a:t>
            </a:r>
            <a:endParaRPr lang="en-US" sz="1300" dirty="0"/>
          </a:p>
        </p:txBody>
      </p:sp>
      <p:sp>
        <p:nvSpPr>
          <p:cNvPr id="25" name="link-bc-2">
            <a:hlinkClick r:id="rId29" tooltip="Go to Acts 18 (slide 13)" action="ppaction://hlinksldjump"/>
          </p:cNvPr>
          <p:cNvSpPr txBox="1"/>
          <p:nvPr/>
        </p:nvSpPr>
        <p:spPr>
          <a:xfrm>
            <a:off x="6178144" y="1737360"/>
            <a:ext cx="2650160" cy="1207008"/>
          </a:xfrm>
          <a:prstGeom prst="rect">
            <a:avLst/>
          </a:prstGeom>
          <a:noFill/>
          <a:ln/>
        </p:spPr>
        <p:txBody>
          <a:bodyPr wrap="square" lIns="0" tIns="0" rIns="0" bIns="0" rtlCol="0" anchor="ctr"/>
          <a:lstStyle/>
          <a:p>
            <a:pPr indent="0" marL="0">
              <a:buNone/>
            </a:pPr>
            <a:endParaRPr lang="en-US" dirty="0"/>
          </a:p>
        </p:txBody>
      </p:sp>
      <p:sp>
        <p:nvSpPr>
          <p:cNvPr id="26" name="card-bc-3"/>
          <p:cNvSpPr/>
          <p:nvPr/>
        </p:nvSpPr>
        <p:spPr>
          <a:xfrm>
            <a:off x="8992895" y="1737360"/>
            <a:ext cx="2650160" cy="1207008"/>
          </a:xfrm>
          <a:prstGeom prst="roundRect">
            <a:avLst>
              <a:gd name="adj" fmla="val 7576"/>
            </a:avLst>
          </a:prstGeom>
          <a:solidFill>
            <a:schemeClr val="bg2"/>
          </a:solidFill>
          <a:ln/>
        </p:spPr>
      </p:sp>
      <p:sp>
        <p:nvSpPr>
          <p:cNvPr id="27" name="pill-bc-3"/>
          <p:cNvSpPr/>
          <p:nvPr/>
        </p:nvSpPr>
        <p:spPr>
          <a:xfrm>
            <a:off x="9175775" y="1865376"/>
            <a:ext cx="1024128" cy="256032"/>
          </a:xfrm>
          <a:prstGeom prst="roundRect">
            <a:avLst>
              <a:gd name="adj" fmla="val 50000"/>
            </a:avLst>
          </a:prstGeom>
          <a:solidFill>
            <a:schemeClr val="accent2"/>
          </a:solidFill>
          <a:ln/>
        </p:spPr>
      </p:sp>
      <p:sp>
        <p:nvSpPr>
          <p:cNvPr id="28" name="tag-bc-3"/>
          <p:cNvSpPr txBox="1"/>
          <p:nvPr/>
        </p:nvSpPr>
        <p:spPr>
          <a:xfrm>
            <a:off x="9175775"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9" name="ref-bc-3"/>
          <p:cNvSpPr txBox="1"/>
          <p:nvPr/>
        </p:nvSpPr>
        <p:spPr>
          <a:xfrm>
            <a:off x="9175775"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0" action="ppaction://hlinksldjump" tooltip="Go to Acts 19 (slide 17)">
                  <a:extLst>
                    <a:ext uri="{A12FA001-AC4F-418D-AE19-62706E023703}">
                      <ahyp:hlinkClr xmlns:ahyp="http://schemas.microsoft.com/office/drawing/2018/hyperlinkcolor" val="tx"/>
                    </a:ext>
                  </a:extLst>
                </a:hlinkClick>
              </a:rPr>
              <a:t>Acts 19</a:t>
            </a:r>
            <a:endParaRPr lang="en-US" sz="1800" dirty="0"/>
          </a:p>
        </p:txBody>
      </p:sp>
      <p:sp>
        <p:nvSpPr>
          <p:cNvPr id="30" name="date-bc-3"/>
          <p:cNvSpPr txBox="1"/>
          <p:nvPr/>
        </p:nvSpPr>
        <p:spPr>
          <a:xfrm>
            <a:off x="10291343"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52–55</a:t>
            </a:r>
            <a:endParaRPr lang="en-US" sz="1100" dirty="0"/>
          </a:p>
        </p:txBody>
      </p:sp>
      <p:sp>
        <p:nvSpPr>
          <p:cNvPr id="31" name="title-bc-3"/>
          <p:cNvSpPr txBox="1"/>
          <p:nvPr/>
        </p:nvSpPr>
        <p:spPr>
          <a:xfrm>
            <a:off x="9175775"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3rd: Ephesus</a:t>
            </a:r>
            <a:endParaRPr lang="en-US" sz="1300" dirty="0"/>
          </a:p>
        </p:txBody>
      </p:sp>
      <p:sp>
        <p:nvSpPr>
          <p:cNvPr id="32" name="link-bc-3">
            <a:hlinkClick r:id="rId30" tooltip="Go to Acts 19 (slide 17)" action="ppaction://hlinksldjump"/>
          </p:cNvPr>
          <p:cNvSpPr txBox="1"/>
          <p:nvPr/>
        </p:nvSpPr>
        <p:spPr>
          <a:xfrm>
            <a:off x="8992895" y="1737360"/>
            <a:ext cx="2650160" cy="1207008"/>
          </a:xfrm>
          <a:prstGeom prst="rect">
            <a:avLst/>
          </a:prstGeom>
          <a:noFill/>
          <a:ln/>
        </p:spPr>
        <p:txBody>
          <a:bodyPr wrap="square" lIns="0" tIns="0" rIns="0" bIns="0" rtlCol="0" anchor="ctr"/>
          <a:lstStyle/>
          <a:p>
            <a:pPr indent="0" marL="0">
              <a:buNone/>
            </a:pPr>
            <a:endParaRPr lang="en-US" dirty="0"/>
          </a:p>
        </p:txBody>
      </p:sp>
      <p:sp>
        <p:nvSpPr>
          <p:cNvPr id="33" name="band-dcb"/>
          <p:cNvSpPr txBox="1"/>
          <p:nvPr/>
        </p:nvSpPr>
        <p:spPr>
          <a:xfrm>
            <a:off x="548640" y="3090672"/>
            <a:ext cx="5486400" cy="256032"/>
          </a:xfrm>
          <a:prstGeom prst="rect">
            <a:avLst/>
          </a:prstGeom>
          <a:noFill/>
          <a:ln/>
        </p:spPr>
        <p:txBody>
          <a:bodyPr wrap="square" lIns="0" tIns="0" rIns="0" bIns="0" rtlCol="0" anchor="ctr"/>
          <a:lstStyle/>
          <a:p>
            <a:pPr indent="0" marL="0">
              <a:buNone/>
            </a:pPr>
            <a:r>
              <a:rPr lang="en-US" sz="1200" b="1" spc="100" kern="0" dirty="0">
                <a:solidFill>
                  <a:schemeClr val="accent3"/>
                </a:solidFill>
              </a:rPr>
              <a:t>DAILY CHAPTER BIBLE (DCB)</a:t>
            </a:r>
            <a:pPr indent="0" marL="0">
              <a:buNone/>
            </a:pPr>
            <a:r>
              <a:rPr lang="en-US" sz="1200" spc="100" kern="0" dirty="0">
                <a:solidFill>
                  <a:schemeClr val="accent4"/>
                </a:solidFill>
              </a:rPr>
              <a:t>   8 chapters</a:t>
            </a:r>
            <a:endParaRPr lang="en-US" sz="1200" dirty="0"/>
          </a:p>
        </p:txBody>
      </p:sp>
      <p:sp>
        <p:nvSpPr>
          <p:cNvPr id="34" name="card-dcb-0"/>
          <p:cNvSpPr/>
          <p:nvPr/>
        </p:nvSpPr>
        <p:spPr>
          <a:xfrm>
            <a:off x="548640" y="3383280"/>
            <a:ext cx="2650160" cy="1207008"/>
          </a:xfrm>
          <a:prstGeom prst="roundRect">
            <a:avLst>
              <a:gd name="adj" fmla="val 7576"/>
            </a:avLst>
          </a:prstGeom>
          <a:solidFill>
            <a:schemeClr val="bg2"/>
          </a:solidFill>
          <a:ln/>
        </p:spPr>
      </p:sp>
      <p:sp>
        <p:nvSpPr>
          <p:cNvPr id="35" name="pill-dcb-0"/>
          <p:cNvSpPr/>
          <p:nvPr/>
        </p:nvSpPr>
        <p:spPr>
          <a:xfrm>
            <a:off x="731520" y="3511296"/>
            <a:ext cx="1024128" cy="256032"/>
          </a:xfrm>
          <a:prstGeom prst="roundRect">
            <a:avLst>
              <a:gd name="adj" fmla="val 50000"/>
            </a:avLst>
          </a:prstGeom>
          <a:solidFill>
            <a:schemeClr val="accent3"/>
          </a:solidFill>
          <a:ln/>
        </p:spPr>
      </p:sp>
      <p:sp>
        <p:nvSpPr>
          <p:cNvPr id="36" name="tag-dcb-0"/>
          <p:cNvSpPr txBox="1"/>
          <p:nvPr/>
        </p:nvSpPr>
        <p:spPr>
          <a:xfrm>
            <a:off x="731520"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1 of 8</a:t>
            </a:r>
            <a:endParaRPr lang="en-US" sz="1050" dirty="0"/>
          </a:p>
        </p:txBody>
      </p:sp>
      <p:sp>
        <p:nvSpPr>
          <p:cNvPr id="37" name="ref-dcb-0"/>
          <p:cNvSpPr txBox="1"/>
          <p:nvPr/>
        </p:nvSpPr>
        <p:spPr>
          <a:xfrm>
            <a:off x="731520"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1" action="ppaction://hlinksldjump" tooltip="Go to Ecclesiastes 10 (slide 21)">
                  <a:extLst>
                    <a:ext uri="{A12FA001-AC4F-418D-AE19-62706E023703}">
                      <ahyp:hlinkClr xmlns:ahyp="http://schemas.microsoft.com/office/drawing/2018/hyperlinkcolor" val="tx"/>
                    </a:ext>
                  </a:extLst>
                </a:hlinkClick>
              </a:rPr>
              <a:t>Ecclesiastes 10</a:t>
            </a:r>
            <a:endParaRPr lang="en-US" sz="1800" dirty="0"/>
          </a:p>
        </p:txBody>
      </p:sp>
      <p:sp>
        <p:nvSpPr>
          <p:cNvPr id="38" name="date-dcb-0"/>
          <p:cNvSpPr txBox="1"/>
          <p:nvPr/>
        </p:nvSpPr>
        <p:spPr>
          <a:xfrm>
            <a:off x="1847088"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970–930 BC</a:t>
            </a:r>
            <a:endParaRPr lang="en-US" sz="1100" dirty="0"/>
          </a:p>
        </p:txBody>
      </p:sp>
      <p:sp>
        <p:nvSpPr>
          <p:cNvPr id="39" name="title-dcb-0"/>
          <p:cNvSpPr txBox="1"/>
          <p:nvPr/>
        </p:nvSpPr>
        <p:spPr>
          <a:xfrm>
            <a:off x="731520"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Flies; Axes; Rafters; Birds</a:t>
            </a:r>
            <a:endParaRPr lang="en-US" sz="1300" dirty="0"/>
          </a:p>
        </p:txBody>
      </p:sp>
      <p:sp>
        <p:nvSpPr>
          <p:cNvPr id="40" name="link-dcb-0">
            <a:hlinkClick r:id="rId31" tooltip="Go to Ecclesiastes 10 (slide 21)" action="ppaction://hlinksldjump"/>
          </p:cNvPr>
          <p:cNvSpPr txBox="1"/>
          <p:nvPr/>
        </p:nvSpPr>
        <p:spPr>
          <a:xfrm>
            <a:off x="548640" y="3383280"/>
            <a:ext cx="2650160" cy="1207008"/>
          </a:xfrm>
          <a:prstGeom prst="rect">
            <a:avLst/>
          </a:prstGeom>
          <a:noFill/>
          <a:ln/>
        </p:spPr>
        <p:txBody>
          <a:bodyPr wrap="square" lIns="0" tIns="0" rIns="0" bIns="0" rtlCol="0" anchor="ctr"/>
          <a:lstStyle/>
          <a:p>
            <a:pPr indent="0" marL="0">
              <a:buNone/>
            </a:pPr>
            <a:endParaRPr lang="en-US" dirty="0"/>
          </a:p>
        </p:txBody>
      </p:sp>
      <p:sp>
        <p:nvSpPr>
          <p:cNvPr id="41" name="card-dcb-1"/>
          <p:cNvSpPr/>
          <p:nvPr/>
        </p:nvSpPr>
        <p:spPr>
          <a:xfrm>
            <a:off x="3363392" y="3383280"/>
            <a:ext cx="2650160" cy="1207008"/>
          </a:xfrm>
          <a:prstGeom prst="roundRect">
            <a:avLst>
              <a:gd name="adj" fmla="val 7576"/>
            </a:avLst>
          </a:prstGeom>
          <a:solidFill>
            <a:schemeClr val="bg2"/>
          </a:solidFill>
          <a:ln/>
        </p:spPr>
      </p:sp>
      <p:sp>
        <p:nvSpPr>
          <p:cNvPr id="42" name="pill-dcb-1"/>
          <p:cNvSpPr/>
          <p:nvPr/>
        </p:nvSpPr>
        <p:spPr>
          <a:xfrm>
            <a:off x="3546272" y="3511296"/>
            <a:ext cx="1024128" cy="256032"/>
          </a:xfrm>
          <a:prstGeom prst="roundRect">
            <a:avLst>
              <a:gd name="adj" fmla="val 50000"/>
            </a:avLst>
          </a:prstGeom>
          <a:solidFill>
            <a:schemeClr val="accent3"/>
          </a:solidFill>
          <a:ln/>
        </p:spPr>
      </p:sp>
      <p:sp>
        <p:nvSpPr>
          <p:cNvPr id="43" name="tag-dcb-1"/>
          <p:cNvSpPr txBox="1"/>
          <p:nvPr/>
        </p:nvSpPr>
        <p:spPr>
          <a:xfrm>
            <a:off x="3546272"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2 of 8</a:t>
            </a:r>
            <a:endParaRPr lang="en-US" sz="1050" dirty="0"/>
          </a:p>
        </p:txBody>
      </p:sp>
      <p:sp>
        <p:nvSpPr>
          <p:cNvPr id="44" name="ref-dcb-1"/>
          <p:cNvSpPr txBox="1"/>
          <p:nvPr/>
        </p:nvSpPr>
        <p:spPr>
          <a:xfrm>
            <a:off x="3546272"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2" action="ppaction://hlinksldjump" tooltip="Go to Job 6 (slide 25)">
                  <a:extLst>
                    <a:ext uri="{A12FA001-AC4F-418D-AE19-62706E023703}">
                      <ahyp:hlinkClr xmlns:ahyp="http://schemas.microsoft.com/office/drawing/2018/hyperlinkcolor" val="tx"/>
                    </a:ext>
                  </a:extLst>
                </a:hlinkClick>
              </a:rPr>
              <a:t>Job 6</a:t>
            </a:r>
            <a:endParaRPr lang="en-US" sz="1800" dirty="0"/>
          </a:p>
        </p:txBody>
      </p:sp>
      <p:sp>
        <p:nvSpPr>
          <p:cNvPr id="45" name="date-dcb-1"/>
          <p:cNvSpPr txBox="1"/>
          <p:nvPr/>
        </p:nvSpPr>
        <p:spPr>
          <a:xfrm>
            <a:off x="4661840"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46" name="title-dcb-1"/>
          <p:cNvSpPr txBox="1"/>
          <p:nvPr/>
        </p:nvSpPr>
        <p:spPr>
          <a:xfrm>
            <a:off x="3546272"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Job: My Grief is Great</a:t>
            </a:r>
            <a:endParaRPr lang="en-US" sz="1300" dirty="0"/>
          </a:p>
        </p:txBody>
      </p:sp>
      <p:sp>
        <p:nvSpPr>
          <p:cNvPr id="47" name="link-dcb-1">
            <a:hlinkClick r:id="rId32" tooltip="Go to Job 6 (slide 25)" action="ppaction://hlinksldjump"/>
          </p:cNvPr>
          <p:cNvSpPr txBox="1"/>
          <p:nvPr/>
        </p:nvSpPr>
        <p:spPr>
          <a:xfrm>
            <a:off x="3363392" y="3383280"/>
            <a:ext cx="2650160" cy="1207008"/>
          </a:xfrm>
          <a:prstGeom prst="rect">
            <a:avLst/>
          </a:prstGeom>
          <a:noFill/>
          <a:ln/>
        </p:spPr>
        <p:txBody>
          <a:bodyPr wrap="square" lIns="0" tIns="0" rIns="0" bIns="0" rtlCol="0" anchor="ctr"/>
          <a:lstStyle/>
          <a:p>
            <a:pPr indent="0" marL="0">
              <a:buNone/>
            </a:pPr>
            <a:endParaRPr lang="en-US" dirty="0"/>
          </a:p>
        </p:txBody>
      </p:sp>
      <p:sp>
        <p:nvSpPr>
          <p:cNvPr id="48" name="card-dcb-2"/>
          <p:cNvSpPr/>
          <p:nvPr/>
        </p:nvSpPr>
        <p:spPr>
          <a:xfrm>
            <a:off x="6178144" y="3383280"/>
            <a:ext cx="2650160" cy="1207008"/>
          </a:xfrm>
          <a:prstGeom prst="roundRect">
            <a:avLst>
              <a:gd name="adj" fmla="val 7576"/>
            </a:avLst>
          </a:prstGeom>
          <a:solidFill>
            <a:schemeClr val="bg2"/>
          </a:solidFill>
          <a:ln/>
        </p:spPr>
      </p:sp>
      <p:sp>
        <p:nvSpPr>
          <p:cNvPr id="49" name="pill-dcb-2"/>
          <p:cNvSpPr/>
          <p:nvPr/>
        </p:nvSpPr>
        <p:spPr>
          <a:xfrm>
            <a:off x="6361024" y="3511296"/>
            <a:ext cx="1024128" cy="256032"/>
          </a:xfrm>
          <a:prstGeom prst="roundRect">
            <a:avLst>
              <a:gd name="adj" fmla="val 50000"/>
            </a:avLst>
          </a:prstGeom>
          <a:solidFill>
            <a:schemeClr val="accent3"/>
          </a:solidFill>
          <a:ln/>
        </p:spPr>
      </p:sp>
      <p:sp>
        <p:nvSpPr>
          <p:cNvPr id="50" name="tag-dcb-2"/>
          <p:cNvSpPr txBox="1"/>
          <p:nvPr/>
        </p:nvSpPr>
        <p:spPr>
          <a:xfrm>
            <a:off x="6361024"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3 of 8</a:t>
            </a:r>
            <a:endParaRPr lang="en-US" sz="1050" dirty="0"/>
          </a:p>
        </p:txBody>
      </p:sp>
      <p:sp>
        <p:nvSpPr>
          <p:cNvPr id="51" name="ref-dcb-2"/>
          <p:cNvSpPr txBox="1"/>
          <p:nvPr/>
        </p:nvSpPr>
        <p:spPr>
          <a:xfrm>
            <a:off x="6361024"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3" action="ppaction://hlinksldjump" tooltip="Go to Jeremiah 14 (slide 29)">
                  <a:extLst>
                    <a:ext uri="{A12FA001-AC4F-418D-AE19-62706E023703}">
                      <ahyp:hlinkClr xmlns:ahyp="http://schemas.microsoft.com/office/drawing/2018/hyperlinkcolor" val="tx"/>
                    </a:ext>
                  </a:extLst>
                </a:hlinkClick>
              </a:rPr>
              <a:t>Jeremiah 14</a:t>
            </a:r>
            <a:endParaRPr lang="en-US" sz="1800" dirty="0"/>
          </a:p>
        </p:txBody>
      </p:sp>
      <p:sp>
        <p:nvSpPr>
          <p:cNvPr id="52" name="date-dcb-2"/>
          <p:cNvSpPr txBox="1"/>
          <p:nvPr/>
        </p:nvSpPr>
        <p:spPr>
          <a:xfrm>
            <a:off x="7476592"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627–586 BC</a:t>
            </a:r>
            <a:endParaRPr lang="en-US" sz="1100" dirty="0"/>
          </a:p>
        </p:txBody>
      </p:sp>
      <p:sp>
        <p:nvSpPr>
          <p:cNvPr id="53" name="title-dcb-2"/>
          <p:cNvSpPr txBox="1"/>
          <p:nvPr/>
        </p:nvSpPr>
        <p:spPr>
          <a:xfrm>
            <a:off x="6361024"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Drought; No Pray but Does</a:t>
            </a:r>
            <a:endParaRPr lang="en-US" sz="1300" dirty="0"/>
          </a:p>
        </p:txBody>
      </p:sp>
      <p:sp>
        <p:nvSpPr>
          <p:cNvPr id="54" name="link-dcb-2">
            <a:hlinkClick r:id="rId33" tooltip="Go to Jeremiah 14 (slide 29)" action="ppaction://hlinksldjump"/>
          </p:cNvPr>
          <p:cNvSpPr txBox="1"/>
          <p:nvPr/>
        </p:nvSpPr>
        <p:spPr>
          <a:xfrm>
            <a:off x="6178144" y="3383280"/>
            <a:ext cx="2650160" cy="1207008"/>
          </a:xfrm>
          <a:prstGeom prst="rect">
            <a:avLst/>
          </a:prstGeom>
          <a:noFill/>
          <a:ln/>
        </p:spPr>
        <p:txBody>
          <a:bodyPr wrap="square" lIns="0" tIns="0" rIns="0" bIns="0" rtlCol="0" anchor="ctr"/>
          <a:lstStyle/>
          <a:p>
            <a:pPr indent="0" marL="0">
              <a:buNone/>
            </a:pPr>
            <a:endParaRPr lang="en-US" dirty="0"/>
          </a:p>
        </p:txBody>
      </p:sp>
      <p:sp>
        <p:nvSpPr>
          <p:cNvPr id="55" name="card-dcb-3"/>
          <p:cNvSpPr/>
          <p:nvPr/>
        </p:nvSpPr>
        <p:spPr>
          <a:xfrm>
            <a:off x="8992895" y="3383280"/>
            <a:ext cx="2650160" cy="1207008"/>
          </a:xfrm>
          <a:prstGeom prst="roundRect">
            <a:avLst>
              <a:gd name="adj" fmla="val 7576"/>
            </a:avLst>
          </a:prstGeom>
          <a:solidFill>
            <a:schemeClr val="bg2"/>
          </a:solidFill>
          <a:ln/>
        </p:spPr>
      </p:sp>
      <p:sp>
        <p:nvSpPr>
          <p:cNvPr id="56" name="pill-dcb-3"/>
          <p:cNvSpPr/>
          <p:nvPr/>
        </p:nvSpPr>
        <p:spPr>
          <a:xfrm>
            <a:off x="9175775" y="3511296"/>
            <a:ext cx="1024128" cy="256032"/>
          </a:xfrm>
          <a:prstGeom prst="roundRect">
            <a:avLst>
              <a:gd name="adj" fmla="val 50000"/>
            </a:avLst>
          </a:prstGeom>
          <a:solidFill>
            <a:schemeClr val="accent3"/>
          </a:solidFill>
          <a:ln/>
        </p:spPr>
      </p:sp>
      <p:sp>
        <p:nvSpPr>
          <p:cNvPr id="57" name="tag-dcb-3"/>
          <p:cNvSpPr txBox="1"/>
          <p:nvPr/>
        </p:nvSpPr>
        <p:spPr>
          <a:xfrm>
            <a:off x="9175775"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4 of 8</a:t>
            </a:r>
            <a:endParaRPr lang="en-US" sz="1050" dirty="0"/>
          </a:p>
        </p:txBody>
      </p:sp>
      <p:sp>
        <p:nvSpPr>
          <p:cNvPr id="58" name="ref-dcb-3"/>
          <p:cNvSpPr txBox="1"/>
          <p:nvPr/>
        </p:nvSpPr>
        <p:spPr>
          <a:xfrm>
            <a:off x="9175775"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4" action="ppaction://hlinksldjump" tooltip="Go to Esther 5 (slide 33)">
                  <a:extLst>
                    <a:ext uri="{A12FA001-AC4F-418D-AE19-62706E023703}">
                      <ahyp:hlinkClr xmlns:ahyp="http://schemas.microsoft.com/office/drawing/2018/hyperlinkcolor" val="tx"/>
                    </a:ext>
                  </a:extLst>
                </a:hlinkClick>
              </a:rPr>
              <a:t>Esther 5</a:t>
            </a:r>
            <a:endParaRPr lang="en-US" sz="1800" dirty="0"/>
          </a:p>
        </p:txBody>
      </p:sp>
      <p:sp>
        <p:nvSpPr>
          <p:cNvPr id="59" name="date-dcb-3"/>
          <p:cNvSpPr txBox="1"/>
          <p:nvPr/>
        </p:nvSpPr>
        <p:spPr>
          <a:xfrm>
            <a:off x="10291343"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474 BC</a:t>
            </a:r>
            <a:endParaRPr lang="en-US" sz="1100" dirty="0"/>
          </a:p>
        </p:txBody>
      </p:sp>
      <p:sp>
        <p:nvSpPr>
          <p:cNvPr id="60" name="title-dcb-3"/>
          <p:cNvSpPr txBox="1"/>
          <p:nvPr/>
        </p:nvSpPr>
        <p:spPr>
          <a:xfrm>
            <a:off x="9175775"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Esther Invites; Gallows Idea</a:t>
            </a:r>
            <a:endParaRPr lang="en-US" sz="1300" dirty="0"/>
          </a:p>
        </p:txBody>
      </p:sp>
      <p:sp>
        <p:nvSpPr>
          <p:cNvPr id="61" name="link-dcb-3">
            <a:hlinkClick r:id="rId34" tooltip="Go to Esther 5 (slide 33)" action="ppaction://hlinksldjump"/>
          </p:cNvPr>
          <p:cNvSpPr txBox="1"/>
          <p:nvPr/>
        </p:nvSpPr>
        <p:spPr>
          <a:xfrm>
            <a:off x="8992895" y="3383280"/>
            <a:ext cx="2650160" cy="1207008"/>
          </a:xfrm>
          <a:prstGeom prst="rect">
            <a:avLst/>
          </a:prstGeom>
          <a:noFill/>
          <a:ln/>
        </p:spPr>
        <p:txBody>
          <a:bodyPr wrap="square" lIns="0" tIns="0" rIns="0" bIns="0" rtlCol="0" anchor="ctr"/>
          <a:lstStyle/>
          <a:p>
            <a:pPr indent="0" marL="0">
              <a:buNone/>
            </a:pPr>
            <a:endParaRPr lang="en-US" dirty="0"/>
          </a:p>
        </p:txBody>
      </p:sp>
      <p:sp>
        <p:nvSpPr>
          <p:cNvPr id="62" name="card-dcb-4"/>
          <p:cNvSpPr/>
          <p:nvPr/>
        </p:nvSpPr>
        <p:spPr>
          <a:xfrm>
            <a:off x="548640" y="4754880"/>
            <a:ext cx="2650160" cy="1207008"/>
          </a:xfrm>
          <a:prstGeom prst="roundRect">
            <a:avLst>
              <a:gd name="adj" fmla="val 7576"/>
            </a:avLst>
          </a:prstGeom>
          <a:solidFill>
            <a:schemeClr val="bg2"/>
          </a:solidFill>
          <a:ln/>
        </p:spPr>
      </p:sp>
      <p:sp>
        <p:nvSpPr>
          <p:cNvPr id="63" name="pill-dcb-4"/>
          <p:cNvSpPr/>
          <p:nvPr/>
        </p:nvSpPr>
        <p:spPr>
          <a:xfrm>
            <a:off x="731520" y="4882896"/>
            <a:ext cx="1024128" cy="256032"/>
          </a:xfrm>
          <a:prstGeom prst="roundRect">
            <a:avLst>
              <a:gd name="adj" fmla="val 50000"/>
            </a:avLst>
          </a:prstGeom>
          <a:solidFill>
            <a:schemeClr val="accent3"/>
          </a:solidFill>
          <a:ln/>
        </p:spPr>
      </p:sp>
      <p:sp>
        <p:nvSpPr>
          <p:cNvPr id="64" name="tag-dcb-4"/>
          <p:cNvSpPr txBox="1"/>
          <p:nvPr/>
        </p:nvSpPr>
        <p:spPr>
          <a:xfrm>
            <a:off x="731520"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5 of 8</a:t>
            </a:r>
            <a:endParaRPr lang="en-US" sz="1050" dirty="0"/>
          </a:p>
        </p:txBody>
      </p:sp>
      <p:sp>
        <p:nvSpPr>
          <p:cNvPr id="65" name="ref-dcb-4"/>
          <p:cNvSpPr txBox="1"/>
          <p:nvPr/>
        </p:nvSpPr>
        <p:spPr>
          <a:xfrm>
            <a:off x="731520"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5" action="ppaction://hlinksldjump" tooltip="Go to Revelation 16 (slide 37)">
                  <a:extLst>
                    <a:ext uri="{A12FA001-AC4F-418D-AE19-62706E023703}">
                      <ahyp:hlinkClr xmlns:ahyp="http://schemas.microsoft.com/office/drawing/2018/hyperlinkcolor" val="tx"/>
                    </a:ext>
                  </a:extLst>
                </a:hlinkClick>
              </a:rPr>
              <a:t>Revelation 16</a:t>
            </a:r>
            <a:endParaRPr lang="en-US" sz="1800" dirty="0"/>
          </a:p>
        </p:txBody>
      </p:sp>
      <p:sp>
        <p:nvSpPr>
          <p:cNvPr id="66" name="date-dcb-4"/>
          <p:cNvSpPr txBox="1"/>
          <p:nvPr/>
        </p:nvSpPr>
        <p:spPr>
          <a:xfrm>
            <a:off x="1847088"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95</a:t>
            </a:r>
            <a:endParaRPr lang="en-US" sz="1100" dirty="0"/>
          </a:p>
        </p:txBody>
      </p:sp>
      <p:sp>
        <p:nvSpPr>
          <p:cNvPr id="67" name="title-dcb-4"/>
          <p:cNvSpPr txBox="1"/>
          <p:nvPr/>
        </p:nvSpPr>
        <p:spPr>
          <a:xfrm>
            <a:off x="731520"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Bowls 1-7; Har-Magedon</a:t>
            </a:r>
            <a:endParaRPr lang="en-US" sz="1300" dirty="0"/>
          </a:p>
        </p:txBody>
      </p:sp>
      <p:sp>
        <p:nvSpPr>
          <p:cNvPr id="68" name="link-dcb-4">
            <a:hlinkClick r:id="rId35" tooltip="Go to Revelation 16 (slide 37)" action="ppaction://hlinksldjump"/>
          </p:cNvPr>
          <p:cNvSpPr txBox="1"/>
          <p:nvPr/>
        </p:nvSpPr>
        <p:spPr>
          <a:xfrm>
            <a:off x="548640" y="4754880"/>
            <a:ext cx="2650160" cy="1207008"/>
          </a:xfrm>
          <a:prstGeom prst="rect">
            <a:avLst/>
          </a:prstGeom>
          <a:noFill/>
          <a:ln/>
        </p:spPr>
        <p:txBody>
          <a:bodyPr wrap="square" lIns="0" tIns="0" rIns="0" bIns="0" rtlCol="0" anchor="ctr"/>
          <a:lstStyle/>
          <a:p>
            <a:pPr indent="0" marL="0">
              <a:buNone/>
            </a:pPr>
            <a:endParaRPr lang="en-US" dirty="0"/>
          </a:p>
        </p:txBody>
      </p:sp>
      <p:sp>
        <p:nvSpPr>
          <p:cNvPr id="69" name="card-dcb-5"/>
          <p:cNvSpPr/>
          <p:nvPr/>
        </p:nvSpPr>
        <p:spPr>
          <a:xfrm>
            <a:off x="3363392" y="4754880"/>
            <a:ext cx="2650160" cy="1207008"/>
          </a:xfrm>
          <a:prstGeom prst="roundRect">
            <a:avLst>
              <a:gd name="adj" fmla="val 7576"/>
            </a:avLst>
          </a:prstGeom>
          <a:solidFill>
            <a:schemeClr val="bg2"/>
          </a:solidFill>
          <a:ln/>
        </p:spPr>
      </p:sp>
      <p:sp>
        <p:nvSpPr>
          <p:cNvPr id="70" name="pill-dcb-5"/>
          <p:cNvSpPr/>
          <p:nvPr/>
        </p:nvSpPr>
        <p:spPr>
          <a:xfrm>
            <a:off x="3546272" y="4882896"/>
            <a:ext cx="1024128" cy="256032"/>
          </a:xfrm>
          <a:prstGeom prst="roundRect">
            <a:avLst>
              <a:gd name="adj" fmla="val 50000"/>
            </a:avLst>
          </a:prstGeom>
          <a:solidFill>
            <a:schemeClr val="accent3"/>
          </a:solidFill>
          <a:ln/>
        </p:spPr>
      </p:sp>
      <p:sp>
        <p:nvSpPr>
          <p:cNvPr id="71" name="tag-dcb-5"/>
          <p:cNvSpPr txBox="1"/>
          <p:nvPr/>
        </p:nvSpPr>
        <p:spPr>
          <a:xfrm>
            <a:off x="3546272"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6 of 8</a:t>
            </a:r>
            <a:endParaRPr lang="en-US" sz="1050" dirty="0"/>
          </a:p>
        </p:txBody>
      </p:sp>
      <p:sp>
        <p:nvSpPr>
          <p:cNvPr id="72" name="ref-dcb-5"/>
          <p:cNvSpPr txBox="1"/>
          <p:nvPr/>
        </p:nvSpPr>
        <p:spPr>
          <a:xfrm>
            <a:off x="3546272"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6" action="ppaction://hlinksldjump" tooltip="Go to Isaiah 62 (slide 41)">
                  <a:extLst>
                    <a:ext uri="{A12FA001-AC4F-418D-AE19-62706E023703}">
                      <ahyp:hlinkClr xmlns:ahyp="http://schemas.microsoft.com/office/drawing/2018/hyperlinkcolor" val="tx"/>
                    </a:ext>
                  </a:extLst>
                </a:hlinkClick>
              </a:rPr>
              <a:t>Isaiah 62</a:t>
            </a:r>
            <a:endParaRPr lang="en-US" sz="1800" dirty="0"/>
          </a:p>
        </p:txBody>
      </p:sp>
      <p:sp>
        <p:nvSpPr>
          <p:cNvPr id="73" name="date-dcb-5"/>
          <p:cNvSpPr txBox="1"/>
          <p:nvPr/>
        </p:nvSpPr>
        <p:spPr>
          <a:xfrm>
            <a:off x="4661840"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740–700 BC</a:t>
            </a:r>
            <a:endParaRPr lang="en-US" sz="1100" dirty="0"/>
          </a:p>
        </p:txBody>
      </p:sp>
      <p:sp>
        <p:nvSpPr>
          <p:cNvPr id="74" name="title-dcb-5"/>
          <p:cNvSpPr txBox="1"/>
          <p:nvPr/>
        </p:nvSpPr>
        <p:spPr>
          <a:xfrm>
            <a:off x="3546272"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Hephzibah &amp; Beulah</a:t>
            </a:r>
            <a:endParaRPr lang="en-US" sz="1300" dirty="0"/>
          </a:p>
        </p:txBody>
      </p:sp>
      <p:sp>
        <p:nvSpPr>
          <p:cNvPr id="75" name="link-dcb-5">
            <a:hlinkClick r:id="rId36" tooltip="Go to Isaiah 62 (slide 41)" action="ppaction://hlinksldjump"/>
          </p:cNvPr>
          <p:cNvSpPr txBox="1"/>
          <p:nvPr/>
        </p:nvSpPr>
        <p:spPr>
          <a:xfrm>
            <a:off x="3363392" y="4754880"/>
            <a:ext cx="2650160" cy="1207008"/>
          </a:xfrm>
          <a:prstGeom prst="rect">
            <a:avLst/>
          </a:prstGeom>
          <a:noFill/>
          <a:ln/>
        </p:spPr>
        <p:txBody>
          <a:bodyPr wrap="square" lIns="0" tIns="0" rIns="0" bIns="0" rtlCol="0" anchor="ctr"/>
          <a:lstStyle/>
          <a:p>
            <a:pPr indent="0" marL="0">
              <a:buNone/>
            </a:pPr>
            <a:endParaRPr lang="en-US" dirty="0"/>
          </a:p>
        </p:txBody>
      </p:sp>
      <p:sp>
        <p:nvSpPr>
          <p:cNvPr id="76" name="card-dcb-6"/>
          <p:cNvSpPr/>
          <p:nvPr/>
        </p:nvSpPr>
        <p:spPr>
          <a:xfrm>
            <a:off x="6178144" y="4754880"/>
            <a:ext cx="2650160" cy="1207008"/>
          </a:xfrm>
          <a:prstGeom prst="roundRect">
            <a:avLst>
              <a:gd name="adj" fmla="val 7576"/>
            </a:avLst>
          </a:prstGeom>
          <a:solidFill>
            <a:schemeClr val="bg2"/>
          </a:solidFill>
          <a:ln/>
        </p:spPr>
      </p:sp>
      <p:sp>
        <p:nvSpPr>
          <p:cNvPr id="77" name="pill-dcb-6"/>
          <p:cNvSpPr/>
          <p:nvPr/>
        </p:nvSpPr>
        <p:spPr>
          <a:xfrm>
            <a:off x="6361024" y="4882896"/>
            <a:ext cx="1024128" cy="256032"/>
          </a:xfrm>
          <a:prstGeom prst="roundRect">
            <a:avLst>
              <a:gd name="adj" fmla="val 50000"/>
            </a:avLst>
          </a:prstGeom>
          <a:solidFill>
            <a:schemeClr val="accent3"/>
          </a:solidFill>
          <a:ln/>
        </p:spPr>
      </p:sp>
      <p:sp>
        <p:nvSpPr>
          <p:cNvPr id="78" name="tag-dcb-6"/>
          <p:cNvSpPr txBox="1"/>
          <p:nvPr/>
        </p:nvSpPr>
        <p:spPr>
          <a:xfrm>
            <a:off x="6361024"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7 of 8</a:t>
            </a:r>
            <a:endParaRPr lang="en-US" sz="1050" dirty="0"/>
          </a:p>
        </p:txBody>
      </p:sp>
      <p:sp>
        <p:nvSpPr>
          <p:cNvPr id="79" name="ref-dcb-6"/>
          <p:cNvSpPr txBox="1"/>
          <p:nvPr/>
        </p:nvSpPr>
        <p:spPr>
          <a:xfrm>
            <a:off x="6361024"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7" action="ppaction://hlinksldjump" tooltip="Go to Joshua 22 (slide 45)">
                  <a:extLst>
                    <a:ext uri="{A12FA001-AC4F-418D-AE19-62706E023703}">
                      <ahyp:hlinkClr xmlns:ahyp="http://schemas.microsoft.com/office/drawing/2018/hyperlinkcolor" val="tx"/>
                    </a:ext>
                  </a:extLst>
                </a:hlinkClick>
              </a:rPr>
              <a:t>Joshua 22</a:t>
            </a:r>
            <a:endParaRPr lang="en-US" sz="1800" dirty="0"/>
          </a:p>
        </p:txBody>
      </p:sp>
      <p:sp>
        <p:nvSpPr>
          <p:cNvPr id="80" name="date-dcb-6"/>
          <p:cNvSpPr txBox="1"/>
          <p:nvPr/>
        </p:nvSpPr>
        <p:spPr>
          <a:xfrm>
            <a:off x="7476592"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1399 BC</a:t>
            </a:r>
            <a:endParaRPr lang="en-US" sz="1100" dirty="0"/>
          </a:p>
        </p:txBody>
      </p:sp>
      <p:sp>
        <p:nvSpPr>
          <p:cNvPr id="81" name="title-dcb-6"/>
          <p:cNvSpPr txBox="1"/>
          <p:nvPr/>
        </p:nvSpPr>
        <p:spPr>
          <a:xfrm>
            <a:off x="6361024"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Eastern Altar</a:t>
            </a:r>
            <a:endParaRPr lang="en-US" sz="1300" dirty="0"/>
          </a:p>
        </p:txBody>
      </p:sp>
      <p:sp>
        <p:nvSpPr>
          <p:cNvPr id="82" name="link-dcb-6">
            <a:hlinkClick r:id="rId37" tooltip="Go to Joshua 22 (slide 45)" action="ppaction://hlinksldjump"/>
          </p:cNvPr>
          <p:cNvSpPr txBox="1"/>
          <p:nvPr/>
        </p:nvSpPr>
        <p:spPr>
          <a:xfrm>
            <a:off x="6178144" y="4754880"/>
            <a:ext cx="2650160" cy="1207008"/>
          </a:xfrm>
          <a:prstGeom prst="rect">
            <a:avLst/>
          </a:prstGeom>
          <a:noFill/>
          <a:ln/>
        </p:spPr>
        <p:txBody>
          <a:bodyPr wrap="square" lIns="0" tIns="0" rIns="0" bIns="0" rtlCol="0" anchor="ctr"/>
          <a:lstStyle/>
          <a:p>
            <a:pPr indent="0" marL="0">
              <a:buNone/>
            </a:pPr>
            <a:endParaRPr lang="en-US" dirty="0"/>
          </a:p>
        </p:txBody>
      </p:sp>
      <p:sp>
        <p:nvSpPr>
          <p:cNvPr id="83" name="card-dcb-7"/>
          <p:cNvSpPr/>
          <p:nvPr/>
        </p:nvSpPr>
        <p:spPr>
          <a:xfrm>
            <a:off x="8992895" y="4754880"/>
            <a:ext cx="2650160" cy="1207008"/>
          </a:xfrm>
          <a:prstGeom prst="roundRect">
            <a:avLst>
              <a:gd name="adj" fmla="val 7576"/>
            </a:avLst>
          </a:prstGeom>
          <a:solidFill>
            <a:schemeClr val="bg2"/>
          </a:solidFill>
          <a:ln/>
        </p:spPr>
      </p:sp>
      <p:sp>
        <p:nvSpPr>
          <p:cNvPr id="84" name="pill-dcb-7"/>
          <p:cNvSpPr/>
          <p:nvPr/>
        </p:nvSpPr>
        <p:spPr>
          <a:xfrm>
            <a:off x="9175775" y="4882896"/>
            <a:ext cx="1024128" cy="256032"/>
          </a:xfrm>
          <a:prstGeom prst="roundRect">
            <a:avLst>
              <a:gd name="adj" fmla="val 50000"/>
            </a:avLst>
          </a:prstGeom>
          <a:solidFill>
            <a:schemeClr val="accent3"/>
          </a:solidFill>
          <a:ln/>
        </p:spPr>
      </p:sp>
      <p:sp>
        <p:nvSpPr>
          <p:cNvPr id="85" name="tag-dcb-7"/>
          <p:cNvSpPr txBox="1"/>
          <p:nvPr/>
        </p:nvSpPr>
        <p:spPr>
          <a:xfrm>
            <a:off x="9175775"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8 of 8</a:t>
            </a:r>
            <a:endParaRPr lang="en-US" sz="1050" dirty="0"/>
          </a:p>
        </p:txBody>
      </p:sp>
      <p:sp>
        <p:nvSpPr>
          <p:cNvPr id="86" name="ref-dcb-7"/>
          <p:cNvSpPr txBox="1"/>
          <p:nvPr/>
        </p:nvSpPr>
        <p:spPr>
          <a:xfrm>
            <a:off x="9175775"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8" action="ppaction://hlinksldjump" tooltip="Go to 2 Samuel 17 (slide 49)">
                  <a:extLst>
                    <a:ext uri="{A12FA001-AC4F-418D-AE19-62706E023703}">
                      <ahyp:hlinkClr xmlns:ahyp="http://schemas.microsoft.com/office/drawing/2018/hyperlinkcolor" val="tx"/>
                    </a:ext>
                  </a:extLst>
                </a:hlinkClick>
              </a:rPr>
              <a:t>2 Samuel 17</a:t>
            </a:r>
            <a:endParaRPr lang="en-US" sz="1800" dirty="0"/>
          </a:p>
        </p:txBody>
      </p:sp>
      <p:sp>
        <p:nvSpPr>
          <p:cNvPr id="87" name="date-dcb-7"/>
          <p:cNvSpPr txBox="1"/>
          <p:nvPr/>
        </p:nvSpPr>
        <p:spPr>
          <a:xfrm>
            <a:off x="10291343"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978 BC</a:t>
            </a:r>
            <a:endParaRPr lang="en-US" sz="1100" dirty="0"/>
          </a:p>
        </p:txBody>
      </p:sp>
      <p:sp>
        <p:nvSpPr>
          <p:cNvPr id="88" name="title-dcb-7"/>
          <p:cNvSpPr txBox="1"/>
          <p:nvPr/>
        </p:nvSpPr>
        <p:spPr>
          <a:xfrm>
            <a:off x="9175775"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Hushai's Counsel</a:t>
            </a:r>
            <a:endParaRPr lang="en-US" sz="1300" dirty="0"/>
          </a:p>
        </p:txBody>
      </p:sp>
      <p:sp>
        <p:nvSpPr>
          <p:cNvPr id="89" name="link-dcb-7">
            <a:hlinkClick r:id="rId38" tooltip="Go to 2 Samuel 17 (slide 49)" action="ppaction://hlinksldjump"/>
          </p:cNvPr>
          <p:cNvSpPr txBox="1"/>
          <p:nvPr/>
        </p:nvSpPr>
        <p:spPr>
          <a:xfrm>
            <a:off x="8992895" y="4754880"/>
            <a:ext cx="2650160" cy="1207008"/>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CONTENTS  ·  CLICK ANY ITEM TO JUMP TO IT</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toc-card-0"/>
          <p:cNvSpPr/>
          <p:nvPr/>
        </p:nvSpPr>
        <p:spPr>
          <a:xfrm>
            <a:off x="548640"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5" name="icon-bg-users"/>
          <p:cNvSpPr/>
          <p:nvPr/>
        </p:nvSpPr>
        <p:spPr>
          <a:xfrm>
            <a:off x="1512532" y="2103120"/>
            <a:ext cx="640080" cy="640080"/>
          </a:xfrm>
          <a:prstGeom prst="ellipse">
            <a:avLst/>
          </a:prstGeom>
          <a:solidFill>
            <a:schemeClr val="accent2"/>
          </a:solidFill>
          <a:ln/>
        </p:spPr>
      </p:sp>
      <p:pic>
        <p:nvPicPr>
          <p:cNvPr id="6" name="icon-users" descr="users">    </p:cNvPr>
          <p:cNvPicPr>
            <a:picLocks noChangeAspect="1"/>
          </p:cNvPicPr>
          <p:nvPr/>
        </p:nvPicPr>
        <p:blipFill>
          <a:blip r:embed="rId1"/>
          <a:stretch>
            <a:fillRect/>
          </a:stretch>
        </p:blipFill>
        <p:spPr>
          <a:xfrm>
            <a:off x="1656550" y="2247138"/>
            <a:ext cx="352044" cy="352044"/>
          </a:xfrm>
          <a:prstGeom prst="rect">
            <a:avLst/>
          </a:prstGeom>
        </p:spPr>
      </p:pic>
      <p:sp>
        <p:nvSpPr>
          <p:cNvPr id="7" name="toc-label-0"/>
          <p:cNvSpPr txBox="1"/>
          <p:nvPr/>
        </p:nvSpPr>
        <p:spPr>
          <a:xfrm>
            <a:off x="731520"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26" action="ppaction://hlinksldjump" tooltip="Go to People (slide 54)">
                  <a:extLst>
                    <a:ext uri="{A12FA001-AC4F-418D-AE19-62706E023703}">
                      <ahyp:hlinkClr xmlns:ahyp="http://schemas.microsoft.com/office/drawing/2018/hyperlinkcolor" val="tx"/>
                    </a:ext>
                  </a:extLst>
                </a:hlinkClick>
              </a:rPr>
              <a:t>People</a:t>
            </a:r>
            <a:endParaRPr lang="en-US" sz="2200" dirty="0"/>
          </a:p>
        </p:txBody>
      </p:sp>
      <p:sp>
        <p:nvSpPr>
          <p:cNvPr id="8" name="toc-items-0"/>
          <p:cNvSpPr txBox="1"/>
          <p:nvPr/>
        </p:nvSpPr>
        <p:spPr>
          <a:xfrm>
            <a:off x="685800"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26" action="ppaction://hlinksldjump" tooltip="Go to slide 54">
                  <a:extLst>
                    <a:ext uri="{A12FA001-AC4F-418D-AE19-62706E023703}">
                      <ahyp:hlinkClr xmlns:ahyp="http://schemas.microsoft.com/office/drawing/2018/hyperlinkcolor" val="tx"/>
                    </a:ext>
                  </a:extLst>
                </a:hlinkClick>
              </a:rPr>
              <a:t>Counsel heard and counsel…</a:t>
            </a:r>
            <a:endParaRPr lang="en-US" sz="1400" dirty="0"/>
          </a:p>
          <a:p>
            <a:pPr marL="139700" indent="-139700">
              <a:spcAft>
                <a:spcPts val="600"/>
              </a:spcAft>
              <a:buSzPct val="100000"/>
              <a:buChar char="•"/>
            </a:pPr>
            <a:r>
              <a:rPr lang="en-US" sz="1400" u="sng" dirty="0">
                <a:solidFill>
                  <a:schemeClr val="accent5"/>
                </a:solidFill>
                <a:hlinkClick r:id="rId26" action="ppaction://hlinksldjump" tooltip="Go to slide 54">
                  <a:extLst>
                    <a:ext uri="{A12FA001-AC4F-418D-AE19-62706E023703}">
                      <ahyp:hlinkClr xmlns:ahyp="http://schemas.microsoft.com/office/drawing/2018/hyperlinkcolor" val="tx"/>
                    </a:ext>
                  </a:extLst>
                </a:hlinkClick>
              </a:rPr>
              <a:t>Prophets who weep and…</a:t>
            </a:r>
            <a:endParaRPr lang="en-US" sz="1400" dirty="0"/>
          </a:p>
          <a:p>
            <a:pPr marL="139700" indent="-139700">
              <a:spcAft>
                <a:spcPts val="600"/>
              </a:spcAft>
              <a:buSzPct val="100000"/>
              <a:buChar char="•"/>
            </a:pPr>
            <a:r>
              <a:rPr lang="en-US" sz="1400" u="sng" dirty="0">
                <a:solidFill>
                  <a:schemeClr val="accent5"/>
                </a:solidFill>
                <a:hlinkClick r:id="rId27" action="ppaction://hlinksldjump" tooltip="Go to slide 55">
                  <a:extLst>
                    <a:ext uri="{A12FA001-AC4F-418D-AE19-62706E023703}">
                      <ahyp:hlinkClr xmlns:ahyp="http://schemas.microsoft.com/office/drawing/2018/hyperlinkcolor" val="tx"/>
                    </a:ext>
                  </a:extLst>
                </a:hlinkClick>
              </a:rPr>
              <a:t>Priests sent in a crisis</a:t>
            </a:r>
            <a:endParaRPr lang="en-US" sz="1400" dirty="0"/>
          </a:p>
          <a:p>
            <a:pPr marL="139700" indent="-139700">
              <a:spcAft>
                <a:spcPts val="600"/>
              </a:spcAft>
              <a:buSzPct val="100000"/>
              <a:buChar char="•"/>
            </a:pPr>
            <a:r>
              <a:rPr lang="en-US" sz="1400" u="sng" dirty="0">
                <a:solidFill>
                  <a:schemeClr val="accent5"/>
                </a:solidFill>
                <a:hlinkClick r:id="rId27" action="ppaction://hlinksldjump" tooltip="Go to slide 55">
                  <a:extLst>
                    <a:ext uri="{A12FA001-AC4F-418D-AE19-62706E023703}">
                      <ahyp:hlinkClr xmlns:ahyp="http://schemas.microsoft.com/office/drawing/2018/hyperlinkcolor" val="tx"/>
                    </a:ext>
                  </a:extLst>
                </a:hlinkClick>
              </a:rPr>
              <a:t>Friends who help and…</a:t>
            </a:r>
            <a:endParaRPr lang="en-US" sz="1400" dirty="0"/>
          </a:p>
        </p:txBody>
      </p:sp>
      <p:sp>
        <p:nvSpPr>
          <p:cNvPr id="9" name="toc-card-1"/>
          <p:cNvSpPr/>
          <p:nvPr/>
        </p:nvSpPr>
        <p:spPr>
          <a:xfrm>
            <a:off x="3390824"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0" name="icon-bg-hour"/>
          <p:cNvSpPr/>
          <p:nvPr/>
        </p:nvSpPr>
        <p:spPr>
          <a:xfrm>
            <a:off x="4354716" y="2103120"/>
            <a:ext cx="640080" cy="640080"/>
          </a:xfrm>
          <a:prstGeom prst="ellipse">
            <a:avLst/>
          </a:prstGeom>
          <a:solidFill>
            <a:schemeClr val="accent2"/>
          </a:solidFill>
          <a:ln/>
        </p:spPr>
      </p:sp>
      <p:pic>
        <p:nvPicPr>
          <p:cNvPr id="11" name="icon-hour" descr="hour">    </p:cNvPr>
          <p:cNvPicPr>
            <a:picLocks noChangeAspect="1"/>
          </p:cNvPicPr>
          <p:nvPr/>
        </p:nvPicPr>
        <p:blipFill>
          <a:blip r:embed="rId7"/>
          <a:stretch>
            <a:fillRect/>
          </a:stretch>
        </p:blipFill>
        <p:spPr>
          <a:xfrm>
            <a:off x="4498734" y="2247138"/>
            <a:ext cx="352044" cy="352044"/>
          </a:xfrm>
          <a:prstGeom prst="rect">
            <a:avLst/>
          </a:prstGeom>
        </p:spPr>
      </p:pic>
      <p:sp>
        <p:nvSpPr>
          <p:cNvPr id="12" name="toc-label-1"/>
          <p:cNvSpPr txBox="1"/>
          <p:nvPr/>
        </p:nvSpPr>
        <p:spPr>
          <a:xfrm>
            <a:off x="3573704"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28" action="ppaction://hlinksldjump" tooltip="Go to Chronology (slide 56)">
                  <a:extLst>
                    <a:ext uri="{A12FA001-AC4F-418D-AE19-62706E023703}">
                      <ahyp:hlinkClr xmlns:ahyp="http://schemas.microsoft.com/office/drawing/2018/hyperlinkcolor" val="tx"/>
                    </a:ext>
                  </a:extLst>
                </a:hlinkClick>
              </a:rPr>
              <a:t>Chronology</a:t>
            </a:r>
            <a:endParaRPr lang="en-US" sz="2200" dirty="0"/>
          </a:p>
        </p:txBody>
      </p:sp>
      <p:sp>
        <p:nvSpPr>
          <p:cNvPr id="13" name="toc-items-1"/>
          <p:cNvSpPr txBox="1"/>
          <p:nvPr/>
        </p:nvSpPr>
        <p:spPr>
          <a:xfrm>
            <a:off x="3527984"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28" action="ppaction://hlinksldjump" tooltip="Go to slide 56">
                  <a:extLst>
                    <a:ext uri="{A12FA001-AC4F-418D-AE19-62706E023703}">
                      <ahyp:hlinkClr xmlns:ahyp="http://schemas.microsoft.com/office/drawing/2018/hyperlinkcolor" val="tx"/>
                    </a:ext>
                  </a:extLst>
                </a:hlinkClick>
              </a:rPr>
              <a:t>Timeline of the chapters</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57">
                  <a:extLst>
                    <a:ext uri="{A12FA001-AC4F-418D-AE19-62706E023703}">
                      <ahyp:hlinkClr xmlns:ahyp="http://schemas.microsoft.com/office/drawing/2018/hyperlinkcolor" val="tx"/>
                    </a:ext>
                  </a:extLst>
                </a:hlinkClick>
              </a:rPr>
              <a:t>Joshua to Solomon</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57">
                  <a:extLst>
                    <a:ext uri="{A12FA001-AC4F-418D-AE19-62706E023703}">
                      <ahyp:hlinkClr xmlns:ahyp="http://schemas.microsoft.com/office/drawing/2018/hyperlinkcolor" val="tx"/>
                    </a:ext>
                  </a:extLst>
                </a:hlinkClick>
              </a:rPr>
              <a:t>The prophets and the last…</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57">
                  <a:extLst>
                    <a:ext uri="{A12FA001-AC4F-418D-AE19-62706E023703}">
                      <ahyp:hlinkClr xmlns:ahyp="http://schemas.microsoft.com/office/drawing/2018/hyperlinkcolor" val="tx"/>
                    </a:ext>
                  </a:extLst>
                </a:hlinkClick>
              </a:rPr>
              <a:t>Persia and the church</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57">
                  <a:extLst>
                    <a:ext uri="{A12FA001-AC4F-418D-AE19-62706E023703}">
                      <ahyp:hlinkClr xmlns:ahyp="http://schemas.microsoft.com/office/drawing/2018/hyperlinkcolor" val="tx"/>
                    </a:ext>
                  </a:extLst>
                </a:hlinkClick>
              </a:rPr>
              <a:t>Undated</a:t>
            </a:r>
            <a:endParaRPr lang="en-US" sz="1400" dirty="0"/>
          </a:p>
        </p:txBody>
      </p:sp>
      <p:sp>
        <p:nvSpPr>
          <p:cNvPr id="14" name="toc-card-2"/>
          <p:cNvSpPr/>
          <p:nvPr/>
        </p:nvSpPr>
        <p:spPr>
          <a:xfrm>
            <a:off x="6233008"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5" name="icon-bg-map"/>
          <p:cNvSpPr/>
          <p:nvPr/>
        </p:nvSpPr>
        <p:spPr>
          <a:xfrm>
            <a:off x="7196900" y="2103120"/>
            <a:ext cx="640080" cy="640080"/>
          </a:xfrm>
          <a:prstGeom prst="ellipse">
            <a:avLst/>
          </a:prstGeom>
          <a:solidFill>
            <a:schemeClr val="accent2"/>
          </a:solidFill>
          <a:ln/>
        </p:spPr>
      </p:sp>
      <p:pic>
        <p:nvPicPr>
          <p:cNvPr id="16" name="icon-map" descr="map">    </p:cNvPr>
          <p:cNvPicPr>
            <a:picLocks noChangeAspect="1"/>
          </p:cNvPicPr>
          <p:nvPr/>
        </p:nvPicPr>
        <p:blipFill>
          <a:blip r:embed="rId14"/>
          <a:stretch>
            <a:fillRect/>
          </a:stretch>
        </p:blipFill>
        <p:spPr>
          <a:xfrm>
            <a:off x="7340917" y="2247138"/>
            <a:ext cx="352044" cy="352044"/>
          </a:xfrm>
          <a:prstGeom prst="rect">
            <a:avLst/>
          </a:prstGeom>
        </p:spPr>
      </p:pic>
      <p:sp>
        <p:nvSpPr>
          <p:cNvPr id="17" name="toc-label-2"/>
          <p:cNvSpPr txBox="1"/>
          <p:nvPr/>
        </p:nvSpPr>
        <p:spPr>
          <a:xfrm>
            <a:off x="6415888"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0" action="ppaction://hlinksldjump" tooltip="Go to Geography (slide 58)">
                  <a:extLst>
                    <a:ext uri="{A12FA001-AC4F-418D-AE19-62706E023703}">
                      <ahyp:hlinkClr xmlns:ahyp="http://schemas.microsoft.com/office/drawing/2018/hyperlinkcolor" val="tx"/>
                    </a:ext>
                  </a:extLst>
                </a:hlinkClick>
              </a:rPr>
              <a:t>Geography</a:t>
            </a:r>
            <a:endParaRPr lang="en-US" sz="2200" dirty="0"/>
          </a:p>
        </p:txBody>
      </p:sp>
      <p:sp>
        <p:nvSpPr>
          <p:cNvPr id="18" name="toc-items-2"/>
          <p:cNvSpPr txBox="1"/>
          <p:nvPr/>
        </p:nvSpPr>
        <p:spPr>
          <a:xfrm>
            <a:off x="6370168"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0" action="ppaction://hlinksldjump" tooltip="Go to slide 58">
                  <a:extLst>
                    <a:ext uri="{A12FA001-AC4F-418D-AE19-62706E023703}">
                      <ahyp:hlinkClr xmlns:ahyp="http://schemas.microsoft.com/office/drawing/2018/hyperlinkcolor" val="tx"/>
                    </a:ext>
                  </a:extLst>
                </a:hlinkClick>
              </a:rPr>
              <a:t>Megiddo and the Euphrates</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58">
                  <a:extLst>
                    <a:ext uri="{A12FA001-AC4F-418D-AE19-62706E023703}">
                      <ahyp:hlinkClr xmlns:ahyp="http://schemas.microsoft.com/office/drawing/2018/hyperlinkcolor" val="tx"/>
                    </a:ext>
                  </a:extLst>
                </a:hlinkClick>
              </a:rPr>
              <a:t>Jordan and Gilead</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58">
                  <a:extLst>
                    <a:ext uri="{A12FA001-AC4F-418D-AE19-62706E023703}">
                      <ahyp:hlinkClr xmlns:ahyp="http://schemas.microsoft.com/office/drawing/2018/hyperlinkcolor" val="tx"/>
                    </a:ext>
                  </a:extLst>
                </a:hlinkClick>
              </a:rPr>
              <a:t>Zion and Jerusalem</a:t>
            </a:r>
            <a:endParaRPr lang="en-US" sz="1400" dirty="0"/>
          </a:p>
        </p:txBody>
      </p:sp>
      <p:sp>
        <p:nvSpPr>
          <p:cNvPr id="19" name="toc-card-3"/>
          <p:cNvSpPr/>
          <p:nvPr/>
        </p:nvSpPr>
        <p:spPr>
          <a:xfrm>
            <a:off x="9075191"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20" name="icon-bg-link"/>
          <p:cNvSpPr/>
          <p:nvPr/>
        </p:nvSpPr>
        <p:spPr>
          <a:xfrm>
            <a:off x="10039083" y="2103120"/>
            <a:ext cx="640080" cy="640080"/>
          </a:xfrm>
          <a:prstGeom prst="ellipse">
            <a:avLst/>
          </a:prstGeom>
          <a:solidFill>
            <a:schemeClr val="accent2"/>
          </a:solidFill>
          <a:ln/>
        </p:spPr>
      </p:sp>
      <p:pic>
        <p:nvPicPr>
          <p:cNvPr id="21" name="icon-link" descr="link">    </p:cNvPr>
          <p:cNvPicPr>
            <a:picLocks noChangeAspect="1"/>
          </p:cNvPicPr>
          <p:nvPr/>
        </p:nvPicPr>
        <p:blipFill>
          <a:blip r:embed="rId19"/>
          <a:stretch>
            <a:fillRect/>
          </a:stretch>
        </p:blipFill>
        <p:spPr>
          <a:xfrm>
            <a:off x="10183101" y="2247138"/>
            <a:ext cx="352044" cy="352044"/>
          </a:xfrm>
          <a:prstGeom prst="rect">
            <a:avLst/>
          </a:prstGeom>
        </p:spPr>
      </p:pic>
      <p:sp>
        <p:nvSpPr>
          <p:cNvPr id="22" name="toc-label-3"/>
          <p:cNvSpPr txBox="1"/>
          <p:nvPr/>
        </p:nvSpPr>
        <p:spPr>
          <a:xfrm>
            <a:off x="9258071"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1" action="ppaction://hlinksldjump" tooltip="Go to Other Themes (slide 59)">
                  <a:extLst>
                    <a:ext uri="{A12FA001-AC4F-418D-AE19-62706E023703}">
                      <ahyp:hlinkClr xmlns:ahyp="http://schemas.microsoft.com/office/drawing/2018/hyperlinkcolor" val="tx"/>
                    </a:ext>
                  </a:extLst>
                </a:hlinkClick>
              </a:rPr>
              <a:t>Other Themes</a:t>
            </a:r>
            <a:endParaRPr lang="en-US" sz="2200" dirty="0"/>
          </a:p>
        </p:txBody>
      </p:sp>
      <p:sp>
        <p:nvSpPr>
          <p:cNvPr id="23" name="toc-items-3"/>
          <p:cNvSpPr txBox="1"/>
          <p:nvPr/>
        </p:nvSpPr>
        <p:spPr>
          <a:xfrm>
            <a:off x="9212351"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1" action="ppaction://hlinksldjump" tooltip="Go to slide 59">
                  <a:extLst>
                    <a:ext uri="{A12FA001-AC4F-418D-AE19-62706E023703}">
                      <ahyp:hlinkClr xmlns:ahyp="http://schemas.microsoft.com/office/drawing/2018/hyperlinkcolor" val="tx"/>
                    </a:ext>
                  </a:extLst>
                </a:hlinkClick>
              </a:rPr>
              <a:t>The LORD's love for an…</a:t>
            </a:r>
            <a:endParaRPr lang="en-US" sz="1400" dirty="0"/>
          </a:p>
          <a:p>
            <a:pPr marL="139700" indent="-139700">
              <a:spcAft>
                <a:spcPts val="600"/>
              </a:spcAft>
              <a:buSzPct val="100000"/>
              <a:buChar char="•"/>
            </a:pPr>
            <a:r>
              <a:rPr lang="en-US" sz="1400" u="sng" dirty="0">
                <a:solidFill>
                  <a:schemeClr val="accent5"/>
                </a:solidFill>
                <a:hlinkClick r:id="rId31" action="ppaction://hlinksldjump" tooltip="Go to slide 59">
                  <a:extLst>
                    <a:ext uri="{A12FA001-AC4F-418D-AE19-62706E023703}">
                      <ahyp:hlinkClr xmlns:ahyp="http://schemas.microsoft.com/office/drawing/2018/hyperlinkcolor" val="tx"/>
                    </a:ext>
                  </a:extLst>
                </a:hlinkClick>
              </a:rPr>
              <a:t>Repentance and its refusal</a:t>
            </a:r>
            <a:endParaRPr lang="en-US" sz="1400" dirty="0"/>
          </a:p>
          <a:p>
            <a:pPr marL="139700" indent="-139700">
              <a:spcAft>
                <a:spcPts val="600"/>
              </a:spcAft>
              <a:buSzPct val="100000"/>
              <a:buChar char="•"/>
            </a:pPr>
            <a:r>
              <a:rPr lang="en-US" sz="1400" u="sng" dirty="0">
                <a:solidFill>
                  <a:schemeClr val="accent5"/>
                </a:solidFill>
                <a:hlinkClick r:id="rId31" action="ppaction://hlinksldjump" tooltip="Go to slide 59">
                  <a:extLst>
                    <a:ext uri="{A12FA001-AC4F-418D-AE19-62706E023703}">
                      <ahyp:hlinkClr xmlns:ahyp="http://schemas.microsoft.com/office/drawing/2018/hyperlinkcolor" val="tx"/>
                    </a:ext>
                  </a:extLst>
                </a:hlinkClick>
              </a:rPr>
              <a:t>Waters that fail</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Josiah celebrated the Passover. He told the Levites: put the ark in Solomon's temple, carry it no more. The king, officers, and other officials gave thousands of lambs, goats, and bulls for offerings. It was the greatest since Samuel. Josiah's 18th year. Pharaoh Neco headed to Carcemish, tried to avoid Josiah. Josiah nonetheless disguised himself, did not listen to the words of Neco from God, badly wounded at Megiddo, died at Jerusalem. Lamented by Jeremiah.</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Josiah kept a passover unto the LORD in Jerusalem on the fourteenth day of the first month. He set the priests in their charges and told the Levites to put the holy ark in the house Solomon built, for it should no more be a burden upon their shoulders. The king gave 30,000 lambs and kids and 3,000 bullocks from his own substance, and his princes and the chief Levites gave thousands more. There was no passover like it since the days of Samuel the prophet. Later Necho king of Egypt went up to Charchemish, warning Josiah not to meddle with God. Josiah disguised himself, was shot by archers at Megiddo, and died at Jerusalem, and Jeremiah lamented for him.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1"/>
                </a:solidFill>
              </a:rPr>
              <a:t>2 Kings 23:21. </a:t>
            </a:r>
            <a:pPr indent="0" marL="0">
              <a:spcAft>
                <a:spcPts val="1200"/>
              </a:spcAft>
              <a:buNone/>
            </a:pPr>
            <a:r>
              <a:rPr lang="en-US" sz="1500" dirty="0">
                <a:solidFill>
                  <a:schemeClr val="tx1"/>
                </a:solidFill>
              </a:rPr>
              <a:t>Keep the passover unto the LORD your God, as it is written in the book of this covenant, the same passover as vv. 1-19, told in short. Chronicles gives the work of the priests and Levites in full.</a:t>
            </a:r>
            <a:endParaRPr lang="en-US" sz="1500" dirty="0"/>
          </a:p>
          <a:p>
            <a:pPr indent="0" marL="0">
              <a:spcAft>
                <a:spcPts val="1200"/>
              </a:spcAft>
              <a:buNone/>
            </a:pPr>
            <a:r>
              <a:rPr lang="en-US" sz="1500" b="1" dirty="0">
                <a:solidFill>
                  <a:schemeClr val="accent1"/>
                </a:solidFill>
              </a:rPr>
              <a:t>2 Kings 23:25. </a:t>
            </a:r>
            <a:pPr indent="0" marL="0">
              <a:spcAft>
                <a:spcPts val="1200"/>
              </a:spcAft>
              <a:buNone/>
            </a:pPr>
            <a:r>
              <a:rPr lang="en-US" sz="1500" dirty="0">
                <a:solidFill>
                  <a:schemeClr val="tx1"/>
                </a:solidFill>
              </a:rPr>
              <a:t>And like unto him was there no king before him, that turned to the LORD with all his heart, the praise of Josiah behind vv. 18, 26-27.</a:t>
            </a:r>
            <a:endParaRPr lang="en-US" sz="1500" dirty="0"/>
          </a:p>
          <a:p>
            <a:pPr indent="0" marL="0">
              <a:spcAft>
                <a:spcPts val="1200"/>
              </a:spcAft>
              <a:buNone/>
            </a:pPr>
            <a:r>
              <a:rPr lang="en-US" sz="1500" b="1" dirty="0">
                <a:solidFill>
                  <a:schemeClr val="accent1"/>
                </a:solidFill>
              </a:rPr>
              <a:t>2 Kings 23:29-30. </a:t>
            </a:r>
            <a:pPr indent="0" marL="0">
              <a:spcAft>
                <a:spcPts val="1200"/>
              </a:spcAft>
              <a:buNone/>
            </a:pPr>
            <a:r>
              <a:rPr lang="en-US" sz="1500" dirty="0">
                <a:solidFill>
                  <a:schemeClr val="tx1"/>
                </a:solidFill>
              </a:rPr>
              <a:t>and king Josiah went against him; and he slew him at Megiddo, when he had seen him, the same death as vv. 20-24. Kings gives no message from Necho.</a:t>
            </a:r>
            <a:endParaRPr lang="en-US" sz="15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3"/>
                </a:solidFill>
              </a:rPr>
              <a:t>None. </a:t>
            </a:r>
            <a:pPr indent="0" marL="0">
              <a:spcAft>
                <a:spcPts val="1200"/>
              </a:spcAft>
              <a:buNone/>
            </a:pPr>
            <a:r>
              <a:rPr lang="en-US" sz="1500" dirty="0">
                <a:solidFill>
                  <a:schemeClr val="tx1"/>
                </a:solidFill>
              </a:rPr>
              <a:t>No later passage quotes the words of this chapter. The lament of v. 25 is echoed in Zech 12:11.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Put the holy ark in the house suggests the ark had been moved out, perhaps during Manasseh's reign or the repairs. Some read it as a charge to leave it there and stop carrying it.</a:t>
            </a:r>
            <a:endParaRPr lang="en-US" sz="1600" dirty="0"/>
          </a:p>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A burden upon your shoulders recalls the Levites' old duty to carry the ark ("massa," a load). With the ark at rest, they are freed for other service.</a:t>
            </a:r>
            <a:endParaRPr lang="en-US" sz="1600" dirty="0"/>
          </a:p>
          <a:p>
            <a:pPr indent="0" marL="0">
              <a:spcAft>
                <a:spcPts val="800"/>
              </a:spcAft>
              <a:buNone/>
            </a:pPr>
            <a:r>
              <a:rPr lang="en-US" sz="1600" b="1" dirty="0">
                <a:solidFill>
                  <a:schemeClr val="accent1"/>
                </a:solidFill>
              </a:rPr>
              <a:t>v. 13. </a:t>
            </a:r>
            <a:pPr indent="0" marL="0">
              <a:spcAft>
                <a:spcPts val="800"/>
              </a:spcAft>
              <a:buNone/>
            </a:pPr>
            <a:r>
              <a:rPr lang="en-US" sz="1600" dirty="0">
                <a:solidFill>
                  <a:schemeClr val="tx1"/>
                </a:solidFill>
              </a:rPr>
              <a:t>Sod is boiled. The ESV and NIV read boiled. Roasted is "bashal," the same verb, here with fire, according to the ordinance of Exod 12:9.</a:t>
            </a:r>
            <a:endParaRPr lang="en-US" sz="1600" dirty="0"/>
          </a:p>
          <a:p>
            <a:pPr indent="0" marL="0">
              <a:spcAft>
                <a:spcPts val="800"/>
              </a:spcAft>
              <a:buNone/>
            </a:pPr>
            <a:r>
              <a:rPr lang="en-US" sz="1600" b="1" dirty="0">
                <a:solidFill>
                  <a:schemeClr val="accent1"/>
                </a:solidFill>
              </a:rPr>
              <a:t>v. 20. </a:t>
            </a:r>
            <a:pPr indent="0" marL="0">
              <a:spcAft>
                <a:spcPts val="800"/>
              </a:spcAft>
              <a:buNone/>
            </a:pPr>
            <a:r>
              <a:rPr lang="en-US" sz="1600" dirty="0">
                <a:solidFill>
                  <a:schemeClr val="tx1"/>
                </a:solidFill>
              </a:rPr>
              <a:t>Charchemish is Carchemish on the Euphrates. Necho went up to aid Assyria against Babylon there.</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The house wherewith I have war is the house I am at war with. God commanded me to make haste: Necho claims a word from God, and v. 22 says it was from the mouth of God.</a:t>
            </a:r>
            <a:endParaRPr lang="en-US" sz="1600" dirty="0"/>
          </a:p>
          <a:p>
            <a:pPr indent="0" marL="0">
              <a:spcAft>
                <a:spcPts val="800"/>
              </a:spcAft>
              <a:buNone/>
            </a:pPr>
            <a:r>
              <a:rPr lang="en-US" sz="1600" b="1" dirty="0">
                <a:solidFill>
                  <a:schemeClr val="accent1"/>
                </a:solidFill>
              </a:rPr>
              <a:t>v. 25. </a:t>
            </a:r>
            <a:pPr indent="0" marL="0">
              <a:spcAft>
                <a:spcPts val="800"/>
              </a:spcAft>
              <a:buNone/>
            </a:pPr>
            <a:r>
              <a:rPr lang="en-US" sz="1600" dirty="0">
                <a:solidFill>
                  <a:schemeClr val="tx1"/>
                </a:solidFill>
              </a:rPr>
              <a:t>The lamentations are a collection of laments for Josiah, not the Book of Lamentations as we have it.</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622–609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passover is kept on the fourteenth day of the first month (v. 1).</a:t>
            </a:r>
            <a:endParaRPr lang="en-US" sz="1600" dirty="0"/>
          </a:p>
          <a:p>
            <a:pPr marL="203200" indent="-203200">
              <a:spcAft>
                <a:spcPts val="1000"/>
              </a:spcAft>
              <a:buSzPct val="100000"/>
              <a:buChar char="•"/>
            </a:pPr>
            <a:r>
              <a:rPr lang="en-US" sz="1600" dirty="0">
                <a:solidFill>
                  <a:schemeClr val="tx1"/>
                </a:solidFill>
              </a:rPr>
              <a:t>It falls in the eighteenth year of Josiah, the same year the book was found (v. 19; 2 Chron 34:8).</a:t>
            </a:r>
            <a:endParaRPr lang="en-US" sz="1600" dirty="0"/>
          </a:p>
          <a:p>
            <a:pPr marL="203200" indent="-203200">
              <a:spcAft>
                <a:spcPts val="1000"/>
              </a:spcAft>
              <a:buSzPct val="100000"/>
              <a:buChar char="•"/>
            </a:pPr>
            <a:r>
              <a:rPr lang="en-US" sz="1600" dirty="0">
                <a:solidFill>
                  <a:schemeClr val="tx1"/>
                </a:solidFill>
              </a:rPr>
              <a:t>After all this, when the temple was prepared, Necho came up and Josiah fell at Megiddo (v. 20).</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622 BC (working) for the passover in Josiah's eighteenth year (v. 19).</a:t>
            </a:r>
            <a:endParaRPr lang="en-US" sz="1600" dirty="0"/>
          </a:p>
          <a:p>
            <a:pPr marL="203200" indent="-203200">
              <a:spcAft>
                <a:spcPts val="1000"/>
              </a:spcAft>
              <a:buSzPct val="100000"/>
              <a:buChar char="•"/>
            </a:pPr>
            <a:r>
              <a:rPr lang="en-US" sz="1600" dirty="0">
                <a:solidFill>
                  <a:schemeClr val="tx1"/>
                </a:solidFill>
              </a:rPr>
              <a:t>About 609 BC (derived) for Josiah's death at Megiddo, 31 years after his accession in 640 BC (working; 2 Chron 34:1).</a:t>
            </a:r>
            <a:endParaRPr lang="en-US" sz="1600" dirty="0"/>
          </a:p>
          <a:p>
            <a:pPr marL="203200" indent="-203200">
              <a:spcAft>
                <a:spcPts val="1000"/>
              </a:spcAft>
              <a:buSzPct val="100000"/>
              <a:buChar char="•"/>
            </a:pPr>
            <a:r>
              <a:rPr lang="en-US" sz="1600" dirty="0">
                <a:solidFill>
                  <a:schemeClr val="tx1"/>
                </a:solidFill>
              </a:rPr>
              <a:t>Necho's march toward Charchemish precedes the battle of Carchemish of 605 BC (stated; Jer 46:2).</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Love Gomer again. Hosea bought her for 15 shekels of silver, and 1.5 homers of barley. Hosea told her: You shall not play the harlot, nor shall you have a man, so I will also be toward you. For the sons of Israel will for many days be without king or prince, without sacrifice or sacred pillar, without ephod or household idols. But they will return to God and David their king. They will come trembling to YHWH and His goodness in the last days.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LORD tells Hosea to love again an adulteress loved by another man, just as the LORD loves the children of Israel though they turn to other gods and love raisin cakes. Hosea buys her back for fifteen pieces of silver and a homer and a half of barley. He tells her she must wait for him many days, not playing the harlot or belonging to another man, and he will wait for her too. In the same way Israel will live many days without king or prince, sacrifice or pillar, ephod or household gods. Afterward they will return, seek the LORD their God and David their king, and come trembling to his goodness in the latter days.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Hosea buying back his wife. Hos 1-2 give the same picture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No later passage quotes the words of this chapter. Jer 30:9 and Ezek 37:24 restate v. 5 and are listed under Related.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500" b="1" dirty="0">
                <a:solidFill>
                  <a:schemeClr val="accent1"/>
                </a:solidFill>
              </a:rPr>
              <a:t>v. 1. </a:t>
            </a:r>
            <a:pPr indent="0" marL="0">
              <a:spcAft>
                <a:spcPts val="800"/>
              </a:spcAft>
              <a:buNone/>
            </a:pPr>
            <a:r>
              <a:rPr lang="en-US" sz="1500" dirty="0">
                <a:solidFill>
                  <a:schemeClr val="tx1"/>
                </a:solidFill>
              </a:rPr>
              <a:t>“Go yet” can be read “Go again” (ESV), with “again” belonging either to “said” or to “go”; the woman is not named, and readers debate whether she is Gomer (Hos 1:3) or another woman.</a:t>
            </a:r>
            <a:endParaRPr lang="en-US" sz="1500" dirty="0"/>
          </a:p>
          <a:p>
            <a:pPr indent="0" marL="0">
              <a:spcAft>
                <a:spcPts val="800"/>
              </a:spcAft>
              <a:buNone/>
            </a:pPr>
            <a:r>
              <a:rPr lang="en-US" sz="1500" b="1" dirty="0">
                <a:solidFill>
                  <a:schemeClr val="accent1"/>
                </a:solidFill>
              </a:rPr>
              <a:t>v. 1. </a:t>
            </a:r>
            <a:pPr indent="0" marL="0">
              <a:spcAft>
                <a:spcPts val="800"/>
              </a:spcAft>
              <a:buNone/>
            </a:pPr>
            <a:r>
              <a:rPr lang="en-US" sz="1500" dirty="0">
                <a:solidFill>
                  <a:schemeClr val="tx1"/>
                </a:solidFill>
              </a:rPr>
              <a:t>“beloved of her friend” is “loved by another man” (ESV); the Hebrew "rea‘" can mean companion, lover or husband, so some take it as Hosea himself.</a:t>
            </a:r>
            <a:endParaRPr lang="en-US" sz="1500" dirty="0"/>
          </a:p>
          <a:p>
            <a:pPr indent="0" marL="0">
              <a:spcAft>
                <a:spcPts val="800"/>
              </a:spcAft>
              <a:buNone/>
            </a:pPr>
            <a:r>
              <a:rPr lang="en-US" sz="1500" b="1" dirty="0">
                <a:solidFill>
                  <a:schemeClr val="accent1"/>
                </a:solidFill>
              </a:rPr>
              <a:t>v. 1. </a:t>
            </a:r>
            <a:pPr indent="0" marL="0">
              <a:spcAft>
                <a:spcPts val="800"/>
              </a:spcAft>
              <a:buNone/>
            </a:pPr>
            <a:r>
              <a:rPr lang="en-US" sz="1500" dirty="0">
                <a:solidFill>
                  <a:schemeClr val="tx1"/>
                </a:solidFill>
              </a:rPr>
              <a:t>“flagons of wine” is “cakes of raisins” (ESV), likely eaten at pagan festivals.</a:t>
            </a:r>
            <a:endParaRPr lang="en-US" sz="1500" dirty="0"/>
          </a:p>
          <a:p>
            <a:pPr indent="0" marL="0">
              <a:spcAft>
                <a:spcPts val="800"/>
              </a:spcAft>
              <a:buNone/>
            </a:pPr>
            <a:r>
              <a:rPr lang="en-US" sz="1500" b="1" dirty="0">
                <a:solidFill>
                  <a:schemeClr val="accent1"/>
                </a:solidFill>
              </a:rPr>
              <a:t>v. 2. </a:t>
            </a:r>
            <a:pPr indent="0" marL="0">
              <a:spcAft>
                <a:spcPts val="800"/>
              </a:spcAft>
              <a:buNone/>
            </a:pPr>
            <a:r>
              <a:rPr lang="en-US" sz="1500" dirty="0">
                <a:solidFill>
                  <a:schemeClr val="tx1"/>
                </a:solidFill>
              </a:rPr>
              <a:t>“bought” ("karah") is a rare verb, perhaps “bargained for.” “An homer … and an half homer” is “a homer and a lethech” (ESV); the Septuagint reads a homer of barley and a skin of wine.</a:t>
            </a:r>
            <a:endParaRPr lang="en-US" sz="1500" dirty="0"/>
          </a:p>
          <a:p>
            <a:pPr indent="0" marL="0">
              <a:spcAft>
                <a:spcPts val="800"/>
              </a:spcAft>
              <a:buNone/>
            </a:pPr>
            <a:r>
              <a:rPr lang="en-US" sz="1500" b="1" dirty="0">
                <a:solidFill>
                  <a:schemeClr val="accent1"/>
                </a:solidFill>
              </a:rPr>
              <a:t>v. 2. </a:t>
            </a:r>
            <a:pPr indent="0" marL="0">
              <a:spcAft>
                <a:spcPts val="800"/>
              </a:spcAft>
              <a:buNone/>
            </a:pPr>
            <a:r>
              <a:rPr lang="en-US" sz="1500" dirty="0">
                <a:solidFill>
                  <a:schemeClr val="tx1"/>
                </a:solidFill>
              </a:rPr>
              <a:t>“fifteen pieces of silver” are fifteen shekels.</a:t>
            </a:r>
            <a:endParaRPr lang="en-US" sz="1500" dirty="0"/>
          </a:p>
          <a:p>
            <a:pPr indent="0" marL="0">
              <a:spcAft>
                <a:spcPts val="800"/>
              </a:spcAft>
              <a:buNone/>
            </a:pPr>
            <a:r>
              <a:rPr lang="en-US" sz="1500" b="1" dirty="0">
                <a:solidFill>
                  <a:schemeClr val="accent1"/>
                </a:solidFill>
              </a:rPr>
              <a:t>v. 3. </a:t>
            </a:r>
            <a:pPr indent="0" marL="0">
              <a:spcAft>
                <a:spcPts val="800"/>
              </a:spcAft>
              <a:buNone/>
            </a:pPr>
            <a:r>
              <a:rPr lang="en-US" sz="1500" dirty="0">
                <a:solidFill>
                  <a:schemeClr val="tx1"/>
                </a:solidFill>
              </a:rPr>
              <a:t>“so will I also be for thee” is “so will I also be to you” (ESV): Hosea also keeps apart from her for the waiting time.</a:t>
            </a:r>
            <a:endParaRPr lang="en-US" sz="1500" dirty="0"/>
          </a:p>
          <a:p>
            <a:pPr indent="0" marL="0">
              <a:spcAft>
                <a:spcPts val="800"/>
              </a:spcAft>
              <a:buNone/>
            </a:pPr>
            <a:r>
              <a:rPr lang="en-US" sz="1500" b="1" dirty="0">
                <a:solidFill>
                  <a:schemeClr val="accent1"/>
                </a:solidFill>
              </a:rPr>
              <a:t>v. 4. </a:t>
            </a:r>
            <a:pPr indent="0" marL="0">
              <a:spcAft>
                <a:spcPts val="800"/>
              </a:spcAft>
              <a:buNone/>
            </a:pPr>
            <a:r>
              <a:rPr lang="en-US" sz="1500" dirty="0">
                <a:solidFill>
                  <a:schemeClr val="tx1"/>
                </a:solidFill>
              </a:rPr>
              <a:t>“image” is “pillar” ("matstsebah," ESV), a standing stone; “teraphim” are household gods; the “ephod” was a priestly garment used in seeking guidance.</a:t>
            </a:r>
            <a:endParaRPr lang="en-US" sz="1500" dirty="0"/>
          </a:p>
          <a:p>
            <a:pPr indent="0" marL="0">
              <a:spcAft>
                <a:spcPts val="800"/>
              </a:spcAft>
              <a:buNone/>
            </a:pPr>
            <a:r>
              <a:rPr lang="en-US" sz="1500" b="1" dirty="0">
                <a:solidFill>
                  <a:schemeClr val="accent1"/>
                </a:solidFill>
              </a:rPr>
              <a:t>v. 5. </a:t>
            </a:r>
            <a:pPr indent="0" marL="0">
              <a:spcAft>
                <a:spcPts val="800"/>
              </a:spcAft>
              <a:buNone/>
            </a:pPr>
            <a:r>
              <a:rPr lang="en-US" sz="1500" dirty="0">
                <a:solidFill>
                  <a:schemeClr val="tx1"/>
                </a:solidFill>
              </a:rPr>
              <a:t>“shall fear the LORD and his goodness” is literally “come trembling to the LORD and to his goodness” (ESV).</a:t>
            </a:r>
            <a:endParaRPr lang="en-US" sz="1500" dirty="0"/>
          </a:p>
          <a:p>
            <a:pPr indent="0" marL="0">
              <a:spcAft>
                <a:spcPts val="800"/>
              </a:spcAft>
              <a:buNone/>
            </a:pPr>
            <a:r>
              <a:rPr lang="en-US" sz="1500" b="1" dirty="0">
                <a:solidFill>
                  <a:schemeClr val="accent1"/>
                </a:solidFill>
              </a:rPr>
              <a:t>v. 5. </a:t>
            </a:r>
            <a:pPr indent="0" marL="0">
              <a:spcAft>
                <a:spcPts val="800"/>
              </a:spcAft>
              <a:buNone/>
            </a:pPr>
            <a:r>
              <a:rPr lang="en-US" sz="1500" dirty="0">
                <a:solidFill>
                  <a:schemeClr val="tx1"/>
                </a:solidFill>
              </a:rPr>
              <a:t>“David their king” is read as the coming Son of David; the Aramaic Targum renders it “the Messiah son of David.” “The latter days” ("acharit hayyamim") points to the end of the age.</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755–750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Hosea’s first marriage and children (Hos 1:2–9) come before this chapter; “Go yet” (v. 1) points back to them.</a:t>
            </a:r>
            <a:endParaRPr lang="en-US" sz="1600" dirty="0"/>
          </a:p>
          <a:p>
            <a:pPr marL="203200" indent="-203200">
              <a:spcAft>
                <a:spcPts val="1000"/>
              </a:spcAft>
              <a:buSzPct val="100000"/>
              <a:buChar char="•"/>
            </a:pPr>
            <a:r>
              <a:rPr lang="en-US" sz="1600" dirty="0">
                <a:solidFill>
                  <a:schemeClr val="tx1"/>
                </a:solidFill>
              </a:rPr>
              <a:t>Israel still has a king and its own shrines when Hosea speaks (vv. 1, 4), before the fall of Samaria (2 Kgs 17:6).</a:t>
            </a:r>
            <a:endParaRPr lang="en-US" sz="1600" dirty="0"/>
          </a:p>
          <a:p>
            <a:pPr marL="203200" indent="-203200">
              <a:spcAft>
                <a:spcPts val="1000"/>
              </a:spcAft>
              <a:buSzPct val="100000"/>
              <a:buChar char="•"/>
            </a:pPr>
            <a:r>
              <a:rPr lang="en-US" sz="1600" dirty="0">
                <a:solidFill>
                  <a:schemeClr val="tx1"/>
                </a:solidFill>
              </a:rPr>
              <a:t>The “many days” without king, sacrifice or idols (v. 4) follow the fall of the northern kingdom and its exile.</a:t>
            </a:r>
            <a:endParaRPr lang="en-US" sz="1600" dirty="0"/>
          </a:p>
          <a:p>
            <a:pPr marL="203200" indent="-203200">
              <a:spcAft>
                <a:spcPts val="1000"/>
              </a:spcAft>
              <a:buSzPct val="100000"/>
              <a:buChar char="•"/>
            </a:pPr>
            <a:r>
              <a:rPr lang="en-US" sz="1600" dirty="0">
                <a:solidFill>
                  <a:schemeClr val="tx1"/>
                </a:solidFill>
              </a:rPr>
              <a:t>The return and the seeking of David their king come “afterward … in the latter days” (v. 5), still in the future.</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Dean’s chronology has no row for Hos 3 (nor for any chapter of Hosea), so the dates below are derived.</a:t>
            </a:r>
            <a:endParaRPr lang="en-US" sz="1600" dirty="0"/>
          </a:p>
          <a:p>
            <a:pPr marL="203200" indent="-203200">
              <a:spcAft>
                <a:spcPts val="1000"/>
              </a:spcAft>
              <a:buSzPct val="100000"/>
              <a:buChar char="•"/>
            </a:pPr>
            <a:r>
              <a:rPr lang="en-US" sz="1600" dirty="0">
                <a:solidFill>
                  <a:schemeClr val="tx1"/>
                </a:solidFill>
              </a:rPr>
              <a:t>Anchor row: 2 Kgs 17 = 722 BC, fall of Samaria and end of the northern kingdom (stated). Nearby rows: 2 Kgs 18–19 = 701 BC (stated).</a:t>
            </a:r>
            <a:endParaRPr lang="en-US" sz="1600" dirty="0"/>
          </a:p>
          <a:p>
            <a:pPr marL="203200" indent="-203200">
              <a:spcAft>
                <a:spcPts val="1000"/>
              </a:spcAft>
              <a:buSzPct val="100000"/>
              <a:buChar char="•"/>
            </a:pPr>
            <a:r>
              <a:rPr lang="en-US" sz="1600" dirty="0">
                <a:solidFill>
                  <a:schemeClr val="tx1"/>
                </a:solidFill>
              </a:rPr>
              <a:t>Derived: Hosea prophesied under Uzziah, Jotham, Ahaz and Hezekiah of Judah and Jeroboam II of Israel (Hos 1:1), about 760–715 BC (derived, using common Thiele reign dates, not Dean’s file).</a:t>
            </a:r>
            <a:endParaRPr lang="en-US" sz="1600" dirty="0"/>
          </a:p>
          <a:p>
            <a:pPr marL="203200" indent="-203200">
              <a:spcAft>
                <a:spcPts val="1000"/>
              </a:spcAft>
              <a:buSzPct val="100000"/>
              <a:buChar char="•"/>
            </a:pPr>
            <a:r>
              <a:rPr lang="en-US" sz="1600" dirty="0">
                <a:solidFill>
                  <a:schemeClr val="tx1"/>
                </a:solidFill>
              </a:rPr>
              <a:t>Hos 3, like Hos 1–2, most likely falls early in that ministry, about 755–750 BC (derived), and in any case before 722 BC (stated).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Paul went from Athens to Corinth, found Aquila &amp; Priscilla, Jews recently expelled from Rome. They were tent-makers like Paul. When Silas &amp; Timothy came, Paul devoted himself completely to the word. Went next door to the house of Titius Justus. Crispus believed. Night vision to Paul promise of protection. 18 months. Gallio. Sosthenes beaten. Cenchrea, brief at Ephesus (leave Pris/Aqui), to Antioch with report. Pris &amp; Aqui instruct Apollos at Ephesus, he to Corinth.</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Paul left Athens for Corinth, where he found Aquila and his wife Priscilla, Jews lately come from Italy because Claudius had commanded all Jews to depart from Rome. They were tentmakers like Paul, so he abode with them and wrought. When Silas and Timotheus came from Macedonia, he testified that Jesus was Christ, and when the Jews blasphemed, he turned to the Gentiles. Crispus believed, and the Lord told Paul in a vision, Be not afraid. He stayed a year and six months. Gallio would not judge the Jews' charge. Paul sailed by Ephesus to Caesarea and Antioch, then strengthened the disciples in Galatia. Aquila and Priscilla taught Apollos the way of God more perfectly.</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work at Corinth and the visit to Ephesus. 1 Cor 1-3 and 2 Cor 11 recall the Corinth visit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Scripture, and no later passage quotes its words. The promise of v. 10 echoes Jer 1:8.</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Tentmakers is "skēnopoioi." Some take it as leatherworkers, since tents were often made of leather.</a:t>
            </a:r>
            <a:endParaRPr lang="en-US" sz="1600" dirty="0"/>
          </a:p>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Pressed in the spirit follows the later Greek text. Older manuscripts read "tō logō," pressed by the word, which the ESV gives as occupied with the word.</a:t>
            </a:r>
            <a:endParaRPr lang="en-US" sz="1600" dirty="0"/>
          </a:p>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Justus is Titius Justus in many manuscripts and in the ESV and NIV.</a:t>
            </a:r>
            <a:endParaRPr lang="en-US" sz="1600" dirty="0"/>
          </a:p>
          <a:p>
            <a:pPr indent="0" marL="0">
              <a:spcAft>
                <a:spcPts val="800"/>
              </a:spcAft>
              <a:buNone/>
            </a:pPr>
            <a:r>
              <a:rPr lang="en-US" sz="1600" b="1" dirty="0">
                <a:solidFill>
                  <a:schemeClr val="accent1"/>
                </a:solidFill>
              </a:rPr>
              <a:t>v. 12. </a:t>
            </a:r>
            <a:pPr indent="0" marL="0">
              <a:spcAft>
                <a:spcPts val="800"/>
              </a:spcAft>
              <a:buNone/>
            </a:pPr>
            <a:r>
              <a:rPr lang="en-US" sz="1600" dirty="0">
                <a:solidFill>
                  <a:schemeClr val="tx1"/>
                </a:solidFill>
              </a:rPr>
              <a:t>Deputy is proconsul, "anthypatos." The ESV and NIV read proconsul.</a:t>
            </a:r>
            <a:endParaRPr lang="en-US" sz="1600" dirty="0"/>
          </a:p>
          <a:p>
            <a:pPr indent="0" marL="0">
              <a:spcAft>
                <a:spcPts val="800"/>
              </a:spcAft>
              <a:buNone/>
            </a:pPr>
            <a:r>
              <a:rPr lang="en-US" sz="1600" b="1" dirty="0">
                <a:solidFill>
                  <a:schemeClr val="accent1"/>
                </a:solidFill>
              </a:rPr>
              <a:t>v. 17. </a:t>
            </a:r>
            <a:pPr indent="0" marL="0">
              <a:spcAft>
                <a:spcPts val="800"/>
              </a:spcAft>
              <a:buNone/>
            </a:pPr>
            <a:r>
              <a:rPr lang="en-US" sz="1600" dirty="0">
                <a:solidFill>
                  <a:schemeClr val="tx1"/>
                </a:solidFill>
              </a:rPr>
              <a:t>All the Greeks follows the later text. Older manuscripts read simply all of them.</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Having shorn his head is a vow-cutting. The Greek leaves it open whether Paul or Aquila had the vow, but most take it as Paul.</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I must by all means keep this feast that cometh in Jerusalem is missing from older manuscripts. The ESV and NIV omit it.</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AD 50–52</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Athens, Paul comes to Corinth (v. 1).</a:t>
            </a:r>
            <a:endParaRPr lang="en-US" sz="1600" dirty="0"/>
          </a:p>
          <a:p>
            <a:pPr marL="203200" indent="-203200">
              <a:spcAft>
                <a:spcPts val="1000"/>
              </a:spcAft>
              <a:buSzPct val="100000"/>
              <a:buChar char="•"/>
            </a:pPr>
            <a:r>
              <a:rPr lang="en-US" sz="1600" dirty="0">
                <a:solidFill>
                  <a:schemeClr val="tx1"/>
                </a:solidFill>
              </a:rPr>
              <a:t>Claudius's edict had lately sent Aquila and Priscilla from Rome (v. 2).</a:t>
            </a:r>
            <a:endParaRPr lang="en-US" sz="1600" dirty="0"/>
          </a:p>
          <a:p>
            <a:pPr marL="203200" indent="-203200">
              <a:spcAft>
                <a:spcPts val="1000"/>
              </a:spcAft>
              <a:buSzPct val="100000"/>
              <a:buChar char="•"/>
            </a:pPr>
            <a:r>
              <a:rPr lang="en-US" sz="1600" dirty="0">
                <a:solidFill>
                  <a:schemeClr val="tx1"/>
                </a:solidFill>
              </a:rPr>
              <a:t>He stays a year and six months, and the Gallio hearing falls during or near its end (vv. 11-12, 18).</a:t>
            </a:r>
            <a:endParaRPr lang="en-US" sz="1600" dirty="0"/>
          </a:p>
          <a:p>
            <a:pPr marL="203200" indent="-203200">
              <a:spcAft>
                <a:spcPts val="1000"/>
              </a:spcAft>
              <a:buSzPct val="100000"/>
              <a:buChar char="•"/>
            </a:pPr>
            <a:r>
              <a:rPr lang="en-US" sz="1600" dirty="0">
                <a:solidFill>
                  <a:schemeClr val="tx1"/>
                </a:solidFill>
              </a:rPr>
              <a:t>He then sails to Syria, ending the second journey, and begins the third through Galatia and Phrygia (vv. 22-23).</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AD 50-52 (derived) for the stay at Corinth, after the Jerusalem Council of AD 49 (working; Acts 15).</a:t>
            </a:r>
            <a:endParaRPr lang="en-US" sz="1600" dirty="0"/>
          </a:p>
          <a:p>
            <a:pPr marL="203200" indent="-203200">
              <a:spcAft>
                <a:spcPts val="1000"/>
              </a:spcAft>
              <a:buSzPct val="100000"/>
              <a:buChar char="•"/>
            </a:pPr>
            <a:r>
              <a:rPr lang="en-US" sz="1600" dirty="0">
                <a:solidFill>
                  <a:schemeClr val="tx1"/>
                </a:solidFill>
              </a:rPr>
              <a:t>About AD 51-52 (derived) for Gallio's term as deputy of Achaia (v. 12).</a:t>
            </a:r>
            <a:endParaRPr lang="en-US" sz="1600" dirty="0"/>
          </a:p>
          <a:p>
            <a:pPr marL="203200" indent="-203200">
              <a:spcAft>
                <a:spcPts val="1000"/>
              </a:spcAft>
              <a:buSzPct val="100000"/>
              <a:buChar char="•"/>
            </a:pPr>
            <a:r>
              <a:rPr lang="en-US" sz="1600" dirty="0">
                <a:solidFill>
                  <a:schemeClr val="tx1"/>
                </a:solidFill>
              </a:rPr>
              <a:t>About AD 52-53 (derived) for the return to Antioch and the start of the third journey (vv. 22-23), before the return toward Jerusalem of AD 57 (working; Acts 20).</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While Apollos was at Corinth, Paul came to Ephesus. 12 disciples of John at Ephesus, Paul baptizes them in the name of the Lord Jesus. Laid hands, Holy Spirit, they spoke in tongues &amp; prophesied. Paul at the synagogue for 3 months, then school of Tyrannus for 2 years, special miracles of Paul. 7 sons of Sceva, a Jewish chief priest. Many burn magic books. Paul planned collection, Jerusalem, Rome. Demetrius inflames crowd; riot in theater.</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While Apollos was at Corinth, Paul came to Ephesus and found about twelve disciples who knew only John's baptism. They were baptized in the name of the Lord Jesus, and when Paul laid his hands upon them, the Holy Ghost came on them, and they spake with tongues and prophesied. Paul spoke in the synagogue three months, then disputed daily in the school of Tyrannus for two years, so that all Asia heard the word. God wrought special miracles by his hands. The seven sons of Sceva were overcome by an evil spirit, and many burned their books of curious arts. Demetrius the silversmith stirred a riot crying, Great is Diana of the Ephesians, until the townclerk dismissed the assembly.</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two years at Ephesus. Acts 20 and 1 Cor 15-16 recall the stay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Scripture,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500" b="1" dirty="0">
                <a:solidFill>
                  <a:schemeClr val="accent1"/>
                </a:solidFill>
              </a:rPr>
              <a:t>v. 1. </a:t>
            </a:r>
            <a:pPr indent="0" marL="0">
              <a:spcAft>
                <a:spcPts val="800"/>
              </a:spcAft>
              <a:buNone/>
            </a:pPr>
            <a:r>
              <a:rPr lang="en-US" sz="1500" dirty="0">
                <a:solidFill>
                  <a:schemeClr val="tx1"/>
                </a:solidFill>
              </a:rPr>
              <a:t>The upper coasts are the inland, higher country of Asia Minor. The ESV reads the inland country.</a:t>
            </a:r>
            <a:endParaRPr lang="en-US" sz="1500" dirty="0"/>
          </a:p>
          <a:p>
            <a:pPr indent="0" marL="0">
              <a:spcAft>
                <a:spcPts val="800"/>
              </a:spcAft>
              <a:buNone/>
            </a:pPr>
            <a:r>
              <a:rPr lang="en-US" sz="1500" b="1" dirty="0">
                <a:solidFill>
                  <a:schemeClr val="accent1"/>
                </a:solidFill>
              </a:rPr>
              <a:t>v. 9. </a:t>
            </a:r>
            <a:pPr indent="0" marL="0">
              <a:spcAft>
                <a:spcPts val="800"/>
              </a:spcAft>
              <a:buNone/>
            </a:pPr>
            <a:r>
              <a:rPr lang="en-US" sz="1500" dirty="0">
                <a:solidFill>
                  <a:schemeClr val="tx1"/>
                </a:solidFill>
              </a:rPr>
              <a:t>That way is "hē hodos," the Way, an early name for the faith (also v. 23). The ESV capitalizes it.</a:t>
            </a:r>
            <a:endParaRPr lang="en-US" sz="1500" dirty="0"/>
          </a:p>
          <a:p>
            <a:pPr indent="0" marL="0">
              <a:spcAft>
                <a:spcPts val="800"/>
              </a:spcAft>
              <a:buNone/>
            </a:pPr>
            <a:r>
              <a:rPr lang="en-US" sz="1500" b="1" dirty="0">
                <a:solidFill>
                  <a:schemeClr val="accent1"/>
                </a:solidFill>
              </a:rPr>
              <a:t>v. 9. </a:t>
            </a:r>
            <a:pPr indent="0" marL="0">
              <a:spcAft>
                <a:spcPts val="800"/>
              </a:spcAft>
              <a:buNone/>
            </a:pPr>
            <a:r>
              <a:rPr lang="en-US" sz="1500" dirty="0">
                <a:solidFill>
                  <a:schemeClr val="tx1"/>
                </a:solidFill>
              </a:rPr>
              <a:t>Some manuscripts add that Tyrannus's school was used from the fifth hour to the tenth, the midday hours.</a:t>
            </a:r>
            <a:endParaRPr lang="en-US" sz="1500" dirty="0"/>
          </a:p>
          <a:p>
            <a:pPr indent="0" marL="0">
              <a:spcAft>
                <a:spcPts val="800"/>
              </a:spcAft>
              <a:buNone/>
            </a:pPr>
            <a:r>
              <a:rPr lang="en-US" sz="1500" b="1" dirty="0">
                <a:solidFill>
                  <a:schemeClr val="accent1"/>
                </a:solidFill>
              </a:rPr>
              <a:t>v. 19. </a:t>
            </a:r>
            <a:pPr indent="0" marL="0">
              <a:spcAft>
                <a:spcPts val="800"/>
              </a:spcAft>
              <a:buNone/>
            </a:pPr>
            <a:r>
              <a:rPr lang="en-US" sz="1500" dirty="0">
                <a:solidFill>
                  <a:schemeClr val="tx1"/>
                </a:solidFill>
              </a:rPr>
              <a:t>Curious arts is magic arts, "ta perierga." 50,000 pieces of silver are drachmas, a laborer's wage for 50,000 days.</a:t>
            </a:r>
            <a:endParaRPr lang="en-US" sz="1500" dirty="0"/>
          </a:p>
          <a:p>
            <a:pPr indent="0" marL="0">
              <a:spcAft>
                <a:spcPts val="800"/>
              </a:spcAft>
              <a:buNone/>
            </a:pPr>
            <a:r>
              <a:rPr lang="en-US" sz="1500" b="1" dirty="0">
                <a:solidFill>
                  <a:schemeClr val="accent1"/>
                </a:solidFill>
              </a:rPr>
              <a:t>v. 24. </a:t>
            </a:r>
            <a:pPr indent="0" marL="0">
              <a:spcAft>
                <a:spcPts val="800"/>
              </a:spcAft>
              <a:buNone/>
            </a:pPr>
            <a:r>
              <a:rPr lang="en-US" sz="1500" dirty="0">
                <a:solidFill>
                  <a:schemeClr val="tx1"/>
                </a:solidFill>
              </a:rPr>
              <a:t>Diana is the Latin name. The Greek is "Artemis," which the ESV and NIV use.</a:t>
            </a:r>
            <a:endParaRPr lang="en-US" sz="1500" dirty="0"/>
          </a:p>
          <a:p>
            <a:pPr indent="0" marL="0">
              <a:spcAft>
                <a:spcPts val="800"/>
              </a:spcAft>
              <a:buNone/>
            </a:pPr>
            <a:r>
              <a:rPr lang="en-US" sz="1500" b="1" dirty="0">
                <a:solidFill>
                  <a:schemeClr val="accent1"/>
                </a:solidFill>
              </a:rPr>
              <a:t>v. 31. </a:t>
            </a:r>
            <a:pPr indent="0" marL="0">
              <a:spcAft>
                <a:spcPts val="800"/>
              </a:spcAft>
              <a:buNone/>
            </a:pPr>
            <a:r>
              <a:rPr lang="en-US" sz="1500" dirty="0">
                <a:solidFill>
                  <a:schemeClr val="tx1"/>
                </a:solidFill>
              </a:rPr>
              <a:t>The chief of Asia are the "Asiarchai," Asiarchs, officials of the province.</a:t>
            </a:r>
            <a:endParaRPr lang="en-US" sz="1500" dirty="0"/>
          </a:p>
          <a:p>
            <a:pPr indent="0" marL="0">
              <a:spcAft>
                <a:spcPts val="800"/>
              </a:spcAft>
              <a:buNone/>
            </a:pPr>
            <a:r>
              <a:rPr lang="en-US" sz="1500" b="1" dirty="0">
                <a:solidFill>
                  <a:schemeClr val="accent1"/>
                </a:solidFill>
              </a:rPr>
              <a:t>v. 35. </a:t>
            </a:r>
            <a:pPr indent="0" marL="0">
              <a:spcAft>
                <a:spcPts val="800"/>
              </a:spcAft>
              <a:buNone/>
            </a:pPr>
            <a:r>
              <a:rPr lang="en-US" sz="1500" dirty="0">
                <a:solidFill>
                  <a:schemeClr val="tx1"/>
                </a:solidFill>
              </a:rPr>
              <a:t>The image which fell down from Jupiter is the image that fell from the sky, "diopetes," fallen from Zeus. Townclerk is city clerk.</a:t>
            </a:r>
            <a:endParaRPr lang="en-US" sz="1500" dirty="0"/>
          </a:p>
          <a:p>
            <a:pPr indent="0" marL="0">
              <a:spcAft>
                <a:spcPts val="800"/>
              </a:spcAft>
              <a:buNone/>
            </a:pPr>
            <a:r>
              <a:rPr lang="en-US" sz="1500" b="1" dirty="0">
                <a:solidFill>
                  <a:schemeClr val="accent1"/>
                </a:solidFill>
              </a:rPr>
              <a:t>v. 37. </a:t>
            </a:r>
            <a:pPr indent="0" marL="0">
              <a:spcAft>
                <a:spcPts val="800"/>
              </a:spcAft>
              <a:buNone/>
            </a:pPr>
            <a:r>
              <a:rPr lang="en-US" sz="1500" dirty="0">
                <a:solidFill>
                  <a:schemeClr val="tx1"/>
                </a:solidFill>
              </a:rPr>
              <a:t>Robbers of churches is "hierosyloi," robbers of temples. The ESV reads sacrilegious.</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AD 52–55</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Paul comes to Ephesus while Apollos is at Corinth (v. 1; Acts 18:27).</a:t>
            </a:r>
            <a:endParaRPr lang="en-US" sz="1600" dirty="0"/>
          </a:p>
          <a:p>
            <a:pPr marL="203200" indent="-203200">
              <a:spcAft>
                <a:spcPts val="1000"/>
              </a:spcAft>
              <a:buSzPct val="100000"/>
              <a:buChar char="•"/>
            </a:pPr>
            <a:r>
              <a:rPr lang="en-US" sz="1600" dirty="0">
                <a:solidFill>
                  <a:schemeClr val="tx1"/>
                </a:solidFill>
              </a:rPr>
              <a:t>Three months in the synagogue, then two years in the school of Tyrannus (vv. 8-10).</a:t>
            </a:r>
            <a:endParaRPr lang="en-US" sz="1600" dirty="0"/>
          </a:p>
          <a:p>
            <a:pPr marL="203200" indent="-203200">
              <a:spcAft>
                <a:spcPts val="1000"/>
              </a:spcAft>
              <a:buSzPct val="100000"/>
              <a:buChar char="•"/>
            </a:pPr>
            <a:r>
              <a:rPr lang="en-US" sz="1600" dirty="0">
                <a:solidFill>
                  <a:schemeClr val="tx1"/>
                </a:solidFill>
              </a:rPr>
              <a:t>After these things were ended, he purposes to go by Macedonia to Jerusalem (v. 21).</a:t>
            </a:r>
            <a:endParaRPr lang="en-US" sz="1600" dirty="0"/>
          </a:p>
          <a:p>
            <a:pPr marL="203200" indent="-203200">
              <a:spcAft>
                <a:spcPts val="1000"/>
              </a:spcAft>
              <a:buSzPct val="100000"/>
              <a:buChar char="•"/>
            </a:pPr>
            <a:r>
              <a:rPr lang="en-US" sz="1600" dirty="0">
                <a:solidFill>
                  <a:schemeClr val="tx1"/>
                </a:solidFill>
              </a:rPr>
              <a:t>The riot comes about the same time, near the end of his stay (v. 23; Acts 20:1, 31).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AD 52-55 (derived) for the stay at Ephesus, about three years in all (vv. 8-10; Acts 20:31).</a:t>
            </a:r>
            <a:endParaRPr lang="en-US" sz="1600" dirty="0"/>
          </a:p>
          <a:p>
            <a:pPr marL="203200" indent="-203200">
              <a:spcAft>
                <a:spcPts val="1000"/>
              </a:spcAft>
              <a:buSzPct val="100000"/>
              <a:buChar char="•"/>
            </a:pPr>
            <a:r>
              <a:rPr lang="en-US" sz="1600" dirty="0">
                <a:solidFill>
                  <a:schemeClr val="tx1"/>
                </a:solidFill>
              </a:rPr>
              <a:t>About AD 55 (derived) for the riot and his plan to leave (vv. 21-23), before the return toward Jerusalem of AD 57 (working; Acts 20).</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Dead flies make the perfumer's oil stink. If a ruler's temper rises against you, composure allays great offenses. An evil: folly is in many exalted places while the rich sit in humble places. If axe is dull, one must exert more strength; thus wisdom has the advantage of giving success. The fool multiplies words. Blessed the land where princes eat for strength not for drunkenness. Through indolence the rafters sag. Do not curse the king in your room, for a bird will carry it.</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Dead flies make the apothecary's ointment stink, and a little folly spoils a man known for wisdom. When a ruler's anger rises, a wise man keeps his place, for yielding pacifieth great offences. He has seen folly set in great dignity, servants upon horses and princes walking. Digging a pit, breaking a hedge, and cleaving wood carry their own dangers. A blunt iron needs more strength, but wisdom is profitable to direct. A fool is full of words and wearies himself. A land is blessed when its princes eat for strength. Slothfulness lets the house drop through, and a bird of the air will carry a whispered curse.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these proverbs together. Proverbs has many of the same sayings.</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Dead flies is literally flies of death, "zevuve mavet," flies that die or that bring death. The apothecary is the perfumer.</a:t>
            </a:r>
            <a:endParaRPr lang="en-US" sz="1600" dirty="0"/>
          </a:p>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At his right hand and at his left mean his heart inclines to what is right or to what is wrong. The ESV reads inclines him to the right.</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Yielding is "marpe," calmness or composure, which can calm great offences. The ESV reads calmness.</a:t>
            </a:r>
            <a:endParaRPr lang="en-US" sz="1600" dirty="0"/>
          </a:p>
          <a:p>
            <a:pPr indent="0" marL="0">
              <a:spcAft>
                <a:spcPts val="800"/>
              </a:spcAft>
              <a:buNone/>
            </a:pPr>
            <a:r>
              <a:rPr lang="en-US" sz="1600" b="1" dirty="0">
                <a:solidFill>
                  <a:schemeClr val="accent1"/>
                </a:solidFill>
              </a:rPr>
              <a:t>v. 11. </a:t>
            </a:r>
            <a:pPr indent="0" marL="0">
              <a:spcAft>
                <a:spcPts val="800"/>
              </a:spcAft>
              <a:buNone/>
            </a:pPr>
            <a:r>
              <a:rPr lang="en-US" sz="1600" dirty="0">
                <a:solidFill>
                  <a:schemeClr val="tx1"/>
                </a:solidFill>
              </a:rPr>
              <a:t>Without enchantment means before it is charmed. A babbler is literally the master of the tongue, "baal hallashon," the charmer who gains nothing.</a:t>
            </a:r>
            <a:endParaRPr lang="en-US" sz="1600" dirty="0"/>
          </a:p>
          <a:p>
            <a:pPr indent="0" marL="0">
              <a:spcAft>
                <a:spcPts val="800"/>
              </a:spcAft>
              <a:buNone/>
            </a:pPr>
            <a:r>
              <a:rPr lang="en-US" sz="1600" b="1" dirty="0">
                <a:solidFill>
                  <a:schemeClr val="accent1"/>
                </a:solidFill>
              </a:rPr>
              <a:t>v. 16. </a:t>
            </a:r>
            <a:pPr indent="0" marL="0">
              <a:spcAft>
                <a:spcPts val="800"/>
              </a:spcAft>
              <a:buNone/>
            </a:pPr>
            <a:r>
              <a:rPr lang="en-US" sz="1600" dirty="0">
                <a:solidFill>
                  <a:schemeClr val="tx1"/>
                </a:solidFill>
              </a:rPr>
              <a:t>Thy king is a child may mean young and inexperienced, or a servant raised to rule. Princes eat in the morning means they feast when they should work.</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The house droppeth through means the roof leaks. The ESV reads the house leaks.</a:t>
            </a:r>
            <a:endParaRPr lang="en-US" sz="1600" dirty="0"/>
          </a:p>
          <a:p>
            <a:pPr indent="0" marL="0">
              <a:spcAft>
                <a:spcPts val="800"/>
              </a:spcAft>
              <a:buNone/>
            </a:pPr>
            <a:r>
              <a:rPr lang="en-US" sz="1600" b="1" dirty="0">
                <a:solidFill>
                  <a:schemeClr val="accent1"/>
                </a:solidFill>
              </a:rPr>
              <a:t>v. 20. </a:t>
            </a:r>
            <a:pPr indent="0" marL="0">
              <a:spcAft>
                <a:spcPts val="800"/>
              </a:spcAft>
              <a:buNone/>
            </a:pPr>
            <a:r>
              <a:rPr lang="en-US" sz="1600" dirty="0">
                <a:solidFill>
                  <a:schemeClr val="tx1"/>
                </a:solidFill>
              </a:rPr>
              <a:t>In thy thought may mean in thy mind, or in thy private place, as with in thy bedchamber.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970–930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chapter is wisdom sayings, not a story, so it gives no sequence of events.</a:t>
            </a:r>
            <a:endParaRPr lang="en-US" sz="1600" dirty="0"/>
          </a:p>
          <a:p>
            <a:pPr marL="203200" indent="-203200">
              <a:spcAft>
                <a:spcPts val="1000"/>
              </a:spcAft>
              <a:buSzPct val="100000"/>
              <a:buChar char="•"/>
            </a:pPr>
            <a:r>
              <a:rPr lang="en-US" sz="1600" dirty="0">
                <a:solidFill>
                  <a:schemeClr val="tx1"/>
                </a:solidFill>
              </a:rPr>
              <a:t>The Preacher speaks as the son of David, king in Jerusalem (Eccl 1:1, 12).</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chapter gives no year.</a:t>
            </a:r>
            <a:endParaRPr lang="en-US" sz="1600" dirty="0"/>
          </a:p>
          <a:p>
            <a:pPr marL="203200" indent="-203200">
              <a:spcAft>
                <a:spcPts val="1000"/>
              </a:spcAft>
              <a:buSzPct val="100000"/>
              <a:buChar char="•"/>
            </a:pPr>
            <a:r>
              <a:rPr lang="en-US" sz="1600" dirty="0">
                <a:solidFill>
                  <a:schemeClr val="tx1"/>
                </a:solidFill>
              </a:rPr>
              <a:t>If the Preacher is Solomon, his reign begins in 970 BC (working; 1 Chr 29), and the sayings fall within it, about 970-930 BC (derived).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Job answered Eliphaz: Oh that my grief were weighed in the balances along with my calamity. My words have been rash. Would that God would crush me, but it is still my consolation that I have not denied the words of the Holy One. A despairing man should receive kindness from his friends. Please look at me and see if I lie.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 wishes his grief were weighed in the balances, for it would be heavier than the sand of the sea,, so his words have been rash. The arrows of the Almighty are within him, and the terrors of God are set in array against him. He longs for God to cut him off, and his comfort would be that he has not concealed the words of the Holy One. He has no strength left to hope. His friends have failed him like brooks that vanish in the heat, so that the caravans of Tema and Sheba are confounded. He asks them to teach him and show where he has erred, and to look upon him and see if he lies.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Job's first answer to Eliphaz. Job 16 and 23 restate the same grief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My words are swallowed up is "la'u," my words have been rash. The ESV and NIV read rash.</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The white of an egg is a debated phrase, "rir challamut." Some read it as the juice or slime of a mallow plant, a tasteless food.</a:t>
            </a:r>
            <a:endParaRPr lang="en-US" sz="1600" dirty="0"/>
          </a:p>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The things that my soul refused to touch are as my sorrowful meat is difficult. The ESV reads they are as food that is loathsome to me.</a:t>
            </a:r>
            <a:endParaRPr lang="en-US" sz="1600" dirty="0"/>
          </a:p>
          <a:p>
            <a:pPr indent="0" marL="0">
              <a:spcAft>
                <a:spcPts val="800"/>
              </a:spcAft>
              <a:buNone/>
            </a:pPr>
            <a:r>
              <a:rPr lang="en-US" sz="1600" b="1" dirty="0">
                <a:solidFill>
                  <a:schemeClr val="accent1"/>
                </a:solidFill>
              </a:rPr>
              <a:t>v. 10. </a:t>
            </a:r>
            <a:pPr indent="0" marL="0">
              <a:spcAft>
                <a:spcPts val="800"/>
              </a:spcAft>
              <a:buNone/>
            </a:pPr>
            <a:r>
              <a:rPr lang="en-US" sz="1600" dirty="0">
                <a:solidFill>
                  <a:schemeClr val="tx1"/>
                </a:solidFill>
              </a:rPr>
              <a:t>I would harden myself in sorrow may be I would leap for joy in pain, "saledah," a rare verb. The ESV reads I would even exult in pain unsparing.</a:t>
            </a:r>
            <a:endParaRPr lang="en-US" sz="1600" dirty="0"/>
          </a:p>
          <a:p>
            <a:pPr indent="0" marL="0">
              <a:spcAft>
                <a:spcPts val="800"/>
              </a:spcAft>
              <a:buNone/>
            </a:pPr>
            <a:r>
              <a:rPr lang="en-US" sz="1600" b="1" dirty="0">
                <a:solidFill>
                  <a:schemeClr val="accent1"/>
                </a:solidFill>
              </a:rPr>
              <a:t>v. 14. </a:t>
            </a:r>
            <a:pPr indent="0" marL="0">
              <a:spcAft>
                <a:spcPts val="800"/>
              </a:spcAft>
              <a:buNone/>
            </a:pPr>
            <a:r>
              <a:rPr lang="en-US" sz="1600" dirty="0">
                <a:solidFill>
                  <a:schemeClr val="tx1"/>
                </a:solidFill>
              </a:rPr>
              <a:t>He forsaketh the fear of the Almighty may describe the afflicted man or the friend who withholds pity. The NIV reads even though he forsakes the fear of the Almighty.</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Ye are no thing follows one reading. Another reads ye are become such to me, as the ESV has, You have now become nothing.</a:t>
            </a:r>
            <a:endParaRPr lang="en-US" sz="1600" dirty="0"/>
          </a:p>
          <a:p>
            <a:pPr indent="0" marL="0">
              <a:spcAft>
                <a:spcPts val="800"/>
              </a:spcAft>
              <a:buNone/>
            </a:pPr>
            <a:r>
              <a:rPr lang="en-US" sz="1600" b="1" dirty="0">
                <a:solidFill>
                  <a:schemeClr val="accent1"/>
                </a:solidFill>
              </a:rPr>
              <a:t>v. 29. </a:t>
            </a:r>
            <a:pPr indent="0" marL="0">
              <a:spcAft>
                <a:spcPts val="800"/>
              </a:spcAft>
              <a:buNone/>
            </a:pPr>
            <a:r>
              <a:rPr lang="en-US" sz="1600" dirty="0">
                <a:solidFill>
                  <a:schemeClr val="tx1"/>
                </a:solidFill>
              </a:rPr>
              <a:t>Return means turn back, or think again. The ESV reads Please turn; let no injustice be done.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Undated</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Scripture gives no year for this chapter</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Job speaks after Eliphaz's first speech (v. 1; Job 4:1).</a:t>
            </a:r>
            <a:endParaRPr lang="en-US" sz="1600" dirty="0"/>
          </a:p>
          <a:p>
            <a:pPr marL="203200" indent="-203200">
              <a:spcAft>
                <a:spcPts val="1000"/>
              </a:spcAft>
              <a:buSzPct val="100000"/>
              <a:buChar char="•"/>
            </a:pPr>
            <a:r>
              <a:rPr lang="en-US" sz="1600" dirty="0">
                <a:solidFill>
                  <a:schemeClr val="tx1"/>
                </a:solidFill>
              </a:rPr>
              <a:t>It is the first of his answers to the friends who came after his losses and his boils (Job 2:7-13).</a:t>
            </a:r>
            <a:endParaRPr lang="en-US" sz="1600" dirty="0"/>
          </a:p>
          <a:p>
            <a:pPr marL="203200" indent="-203200">
              <a:spcAft>
                <a:spcPts val="1000"/>
              </a:spcAft>
              <a:buSzPct val="100000"/>
              <a:buChar char="•"/>
            </a:pPr>
            <a:r>
              <a:rPr lang="en-US" sz="1600" dirty="0">
                <a:solidFill>
                  <a:schemeClr val="tx1"/>
                </a:solidFill>
              </a:rPr>
              <a:t>Bildad speaks next (Job 8:1).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Scripture gives no year for Job 6, so no absolute year is assigned.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Drought. Judah mourns, the cisterns have no water. "Although our iniquities testify against us, O YHWH, act for Your name's sake." YHWH does not accept these people. Jeremiah told to not pray for the welfare of the people, since YHWH will make an end of them by the sword, famine, pestilence. False prophets in those days. Since they said no sword or famine, they will die by sword &amp; famine. Jer: Have You completely rejected Judah? We know our wickedness.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word of the LORD came to Jeremiah concerning the dearth. Judah mourns, the nobles send to the pits and find no water, the ground is chapt, and the hind forsakes her calf because there is no grass. The people confess their iniquities and ask the LORD to act for his name's sake. The LORD says he will not accept them, and tells Jeremiah, Pray not for this people for their good. Jeremiah answers that the prophets promise assured peace, and the LORD says they prophesy lies in his name and shall be consumed by sword and famine. Jeremiah weeps night and day, yet still pleads: Hast thou utterly rejected Judah? We will wait upon thee.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this word concerning the drought. Jer 15:1-4 continues the answer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The dearth is the droughts, "devarei habatstsarot," literally the matters of the droughts. The ESV and NIV read the drought.</a:t>
            </a:r>
            <a:endParaRPr lang="en-US" sz="1600" dirty="0"/>
          </a:p>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They are black unto the ground means they sit in mourning on the ground. The ESV reads her people lament on the ground.</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The ground is chapt means cracked or dismayed. The ESV reads the ground is dismayed.</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Like dragons is like jackals, "tannim." The ESV and NIV read jackals.</a:t>
            </a:r>
            <a:endParaRPr lang="en-US" sz="1600" dirty="0"/>
          </a:p>
          <a:p>
            <a:pPr indent="0" marL="0">
              <a:spcAft>
                <a:spcPts val="800"/>
              </a:spcAft>
              <a:buNone/>
            </a:pPr>
            <a:r>
              <a:rPr lang="en-US" sz="1600" b="1" dirty="0">
                <a:solidFill>
                  <a:schemeClr val="accent1"/>
                </a:solidFill>
              </a:rPr>
              <a:t>v. 9. </a:t>
            </a:r>
            <a:pPr indent="0" marL="0">
              <a:spcAft>
                <a:spcPts val="800"/>
              </a:spcAft>
              <a:buNone/>
            </a:pPr>
            <a:r>
              <a:rPr lang="en-US" sz="1600" dirty="0">
                <a:solidFill>
                  <a:schemeClr val="tx1"/>
                </a:solidFill>
              </a:rPr>
              <a:t>Astonied is astonished or confused. The ESV reads like a man confused.</a:t>
            </a:r>
            <a:endParaRPr lang="en-US" sz="1600" dirty="0"/>
          </a:p>
          <a:p>
            <a:pPr indent="0" marL="0">
              <a:spcAft>
                <a:spcPts val="800"/>
              </a:spcAft>
              <a:buNone/>
            </a:pPr>
            <a:r>
              <a:rPr lang="en-US" sz="1600" b="1" dirty="0">
                <a:solidFill>
                  <a:schemeClr val="accent1"/>
                </a:solidFill>
              </a:rPr>
              <a:t>v. 13. </a:t>
            </a:r>
            <a:pPr indent="0" marL="0">
              <a:spcAft>
                <a:spcPts val="800"/>
              </a:spcAft>
              <a:buNone/>
            </a:pPr>
            <a:r>
              <a:rPr lang="en-US" sz="1600" dirty="0">
                <a:solidFill>
                  <a:schemeClr val="tx1"/>
                </a:solidFill>
              </a:rPr>
              <a:t>Assured peace is literally peace of truth, "shelom emet," a lasting peace.</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Go about into a land that they know not may mean they wander without knowledge, or they go into exile. The ESV reads ply their trade through the land and have no knowledge.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627–586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word comes during a drought in Judah, with no rain in the earth (vv. 1, 4).</a:t>
            </a:r>
            <a:endParaRPr lang="en-US" sz="1600" dirty="0"/>
          </a:p>
          <a:p>
            <a:pPr marL="203200" indent="-203200">
              <a:spcAft>
                <a:spcPts val="1000"/>
              </a:spcAft>
              <a:buSzPct val="100000"/>
              <a:buChar char="•"/>
            </a:pPr>
            <a:r>
              <a:rPr lang="en-US" sz="1600" dirty="0">
                <a:solidFill>
                  <a:schemeClr val="tx1"/>
                </a:solidFill>
              </a:rPr>
              <a:t>The false prophets still promise assured peace, before the sword and famine come (vv. 13-15).</a:t>
            </a:r>
            <a:endParaRPr lang="en-US" sz="1600" dirty="0"/>
          </a:p>
          <a:p>
            <a:pPr marL="203200" indent="-203200">
              <a:spcAft>
                <a:spcPts val="1000"/>
              </a:spcAft>
              <a:buSzPct val="100000"/>
              <a:buChar char="•"/>
            </a:pPr>
            <a:r>
              <a:rPr lang="en-US" sz="1600" dirty="0">
                <a:solidFill>
                  <a:schemeClr val="tx1"/>
                </a:solidFill>
              </a:rPr>
              <a:t>The judgment by sword, famine, and pestilence is still to come (vv. 12, 16).</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chapter gives no year.</a:t>
            </a:r>
            <a:endParaRPr lang="en-US" sz="1600" dirty="0"/>
          </a:p>
          <a:p>
            <a:pPr marL="203200" indent="-203200">
              <a:spcAft>
                <a:spcPts val="1000"/>
              </a:spcAft>
              <a:buSzPct val="100000"/>
              <a:buChar char="•"/>
            </a:pPr>
            <a:r>
              <a:rPr lang="en-US" sz="1600" dirty="0">
                <a:solidFill>
                  <a:schemeClr val="tx1"/>
                </a:solidFill>
              </a:rPr>
              <a:t>Jeremiah's call comes in the thirteenth year of Josiah, about 627 BC (derived from his accession in 640 BC, working; Jer 1:2).</a:t>
            </a:r>
            <a:endParaRPr lang="en-US" sz="1600" dirty="0"/>
          </a:p>
          <a:p>
            <a:pPr marL="203200" indent="-203200">
              <a:spcAft>
                <a:spcPts val="1000"/>
              </a:spcAft>
              <a:buSzPct val="100000"/>
              <a:buChar char="•"/>
            </a:pPr>
            <a:r>
              <a:rPr lang="en-US" sz="1600" dirty="0">
                <a:solidFill>
                  <a:schemeClr val="tx1"/>
                </a:solidFill>
              </a:rPr>
              <a:t>The drought falls within his ministry before the fall of Jerusalem in 586 BC (stated; 2 Kgs 25).</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On 3rd day, Esther stood in the court. When the king saw her, he invited her. King: what is troubling you, what is your request, even to half the kingdom it shall be given you. Esther invites king and Haman to banquet that day. Invite to 2nd banquet. Haman happy, but enraged when Mordecai did not honor him, but controlled himself and bragged to friends about his banquet invite. Zeresh (Haman's wife) suggests gallows be made for Mordecai, which Haman does.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On the third day Esther stood in the inner court in her royal apparel. She obtained favour in the king's sight, and he held out the golden sceptre, which she touched. He asked her request and promised it even to the half of the kingdom. She asked that the king and Haman come that day to a banquet she had prepared. At the banquet of wine he asked again, and she asked them to come to a second banquet tomorrow. Haman went forth joyful, but was full of indignation when Mordecai stood not up for him. Zeresh his wife and his friends told him to make a gallows 50 cubits high.</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Esther's first banquet and Haman's gallows. Esth 7 finishes the account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The third day counts from the fast Esther asked for, three days, night or day (Esth 4:16).</a:t>
            </a:r>
            <a:endParaRPr lang="en-US" sz="1600" dirty="0"/>
          </a:p>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Over against the gate means facing the entrance. The king sat where he could see who stood in the court.</a:t>
            </a:r>
            <a:endParaRPr lang="en-US" sz="1600" dirty="0"/>
          </a:p>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To the half of the kingdom is a courtly figure of generosity, not a literal offer (also v. 6).</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The banquet of wine is "mishteh hayyayin," the wine course at the end of the meal.</a:t>
            </a:r>
            <a:endParaRPr lang="en-US" sz="1600" dirty="0"/>
          </a:p>
          <a:p>
            <a:pPr indent="0" marL="0">
              <a:spcAft>
                <a:spcPts val="800"/>
              </a:spcAft>
              <a:buNone/>
            </a:pPr>
            <a:r>
              <a:rPr lang="en-US" sz="1600" b="1" dirty="0">
                <a:solidFill>
                  <a:schemeClr val="accent1"/>
                </a:solidFill>
              </a:rPr>
              <a:t>v. 14. </a:t>
            </a:r>
            <a:pPr indent="0" marL="0">
              <a:spcAft>
                <a:spcPts val="800"/>
              </a:spcAft>
              <a:buNone/>
            </a:pPr>
            <a:r>
              <a:rPr lang="en-US" sz="1600" dirty="0">
                <a:solidFill>
                  <a:schemeClr val="tx1"/>
                </a:solidFill>
              </a:rPr>
              <a:t>A gallows is literally a tree or a stake, "ets." It may have been a pole for impaling. 50 cubits is about 75 feet. The NIV reads a pole.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474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On the third day of the fast Esther asked for (v. 1; Esth 4:16).</a:t>
            </a:r>
            <a:endParaRPr lang="en-US" sz="1600" dirty="0"/>
          </a:p>
          <a:p>
            <a:pPr marL="203200" indent="-203200">
              <a:spcAft>
                <a:spcPts val="1000"/>
              </a:spcAft>
              <a:buSzPct val="100000"/>
              <a:buChar char="•"/>
            </a:pPr>
            <a:r>
              <a:rPr lang="en-US" sz="1600" dirty="0">
                <a:solidFill>
                  <a:schemeClr val="tx1"/>
                </a:solidFill>
              </a:rPr>
              <a:t>After Haman's lot was cast in the first month of the twelfth year (Esth 3:7).</a:t>
            </a:r>
            <a:endParaRPr lang="en-US" sz="1600" dirty="0"/>
          </a:p>
          <a:p>
            <a:pPr marL="203200" indent="-203200">
              <a:spcAft>
                <a:spcPts val="1000"/>
              </a:spcAft>
              <a:buSzPct val="100000"/>
              <a:buChar char="•"/>
            </a:pPr>
            <a:r>
              <a:rPr lang="en-US" sz="1600" dirty="0">
                <a:solidFill>
                  <a:schemeClr val="tx1"/>
                </a:solidFill>
              </a:rPr>
              <a:t>The first banquet is this day, and the second is tomorrow (vv. 4, 8, 12).</a:t>
            </a:r>
            <a:endParaRPr lang="en-US" sz="1600" dirty="0"/>
          </a:p>
          <a:p>
            <a:pPr marL="203200" indent="-203200">
              <a:spcAft>
                <a:spcPts val="1000"/>
              </a:spcAft>
              <a:buSzPct val="100000"/>
              <a:buChar char="•"/>
            </a:pPr>
            <a:r>
              <a:rPr lang="en-US" sz="1600" dirty="0">
                <a:solidFill>
                  <a:schemeClr val="tx1"/>
                </a:solidFill>
              </a:rPr>
              <a:t>The gallows is made that night, before the king's sleepless night (v. 14; Esth 6:1).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474 BC (derived), in the twelfth year of Ahasuerus, taken as Xerxes I, who reigned about 486-465 BC (Esth 3:7).</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Loud voice "Pour out bowls." 1: sore on those with mark of beast &amp; worshiped his image. 2: sea blood. 3: rivers and springs became blood. 4: sun scorches men, they blaspheme not repent. 5: beast kingdom darkened they blaspheme not repent. 6: Euphrates dried to open way for kings from east. Unclean spirits like frogs from mouths of dragon, beast, and false prophet. (I come like thief.) Har-Magedon. 7: Loud voice "It is done." Great earthquake, hailstones. Men blaspheme.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 great voice out of the temple tells the seven angels to pour out the vials of the wrath of God upon the earth. The first brings a grievous sore on those with the mark of the beast. The second turns the sea to blood, and the third the rivers and fountains, and the angel of the waters says the Lord is righteous. The fourth lets the sun scorch men, and the fifth darkens the beast's kingdom, yet men blaspheme and repent not. The sixth dries up Euphrates, and three unclean spirits like frogs gather the kings to Armageddon. The seventh brings a voice saying, It is done, a great earthquake, the fall of the cities, and great hail.</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the seven vials. The plagues on Egypt (Exod 7-10) and the trumpets of Rev 8-9 follow a like order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has no direct quotation. Verse 7 echoes Psa 19:9 and v. 15 echoes the thief sayings of the Gospels.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Vials are bowls, "phialai," wide shallow bowls for pouring. The ESV and NIV read bowls.</a:t>
            </a:r>
            <a:endParaRPr lang="en-US" sz="1600" dirty="0"/>
          </a:p>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Which art, and wast, and shalt be follows the later text. Older manuscripts read who is and who was, the Holy One, as in the ESV.</a:t>
            </a:r>
            <a:endParaRPr lang="en-US" sz="1600" dirty="0"/>
          </a:p>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Another out of the altar is literally I heard the altar say. The ESV reads I heard the altar saying.</a:t>
            </a:r>
            <a:endParaRPr lang="en-US" sz="1600" dirty="0"/>
          </a:p>
          <a:p>
            <a:pPr indent="0" marL="0">
              <a:spcAft>
                <a:spcPts val="800"/>
              </a:spcAft>
              <a:buNone/>
            </a:pPr>
            <a:r>
              <a:rPr lang="en-US" sz="1600" b="1" dirty="0">
                <a:solidFill>
                  <a:schemeClr val="accent1"/>
                </a:solidFill>
              </a:rPr>
              <a:t>v. 13. </a:t>
            </a:r>
            <a:pPr indent="0" marL="0">
              <a:spcAft>
                <a:spcPts val="800"/>
              </a:spcAft>
              <a:buNone/>
            </a:pPr>
            <a:r>
              <a:rPr lang="en-US" sz="1600" dirty="0">
                <a:solidFill>
                  <a:schemeClr val="tx1"/>
                </a:solidFill>
              </a:rPr>
              <a:t>Like frogs refers to the unclean spirits, not to frogs in the river as in the plague of Egypt.</a:t>
            </a:r>
            <a:endParaRPr lang="en-US" sz="1600" dirty="0"/>
          </a:p>
          <a:p>
            <a:pPr indent="0" marL="0">
              <a:spcAft>
                <a:spcPts val="800"/>
              </a:spcAft>
              <a:buNone/>
            </a:pPr>
            <a:r>
              <a:rPr lang="en-US" sz="1600" b="1" dirty="0">
                <a:solidFill>
                  <a:schemeClr val="accent1"/>
                </a:solidFill>
              </a:rPr>
              <a:t>v. 16. </a:t>
            </a:r>
            <a:pPr indent="0" marL="0">
              <a:spcAft>
                <a:spcPts val="800"/>
              </a:spcAft>
              <a:buNone/>
            </a:pPr>
            <a:r>
              <a:rPr lang="en-US" sz="1600" dirty="0">
                <a:solidFill>
                  <a:schemeClr val="tx1"/>
                </a:solidFill>
              </a:rPr>
              <a:t>Armageddon is "Har-Magedon," the mountain of Megiddo. The ESV reads Armageddon. No mountain is named Megiddo, so the name may be symbolic.</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A talent is about 75 pounds, though the weight varied. The ESV reads about 100 pounds.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AD 95</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vials follow the seven angels given the vials and the temple filled with smoke (Rev 15:7-8).</a:t>
            </a:r>
            <a:endParaRPr lang="en-US" sz="1600" dirty="0"/>
          </a:p>
          <a:p>
            <a:pPr marL="203200" indent="-203200">
              <a:spcAft>
                <a:spcPts val="1000"/>
              </a:spcAft>
              <a:buSzPct val="100000"/>
              <a:buChar char="•"/>
            </a:pPr>
            <a:r>
              <a:rPr lang="en-US" sz="1600" dirty="0">
                <a:solidFill>
                  <a:schemeClr val="tx1"/>
                </a:solidFill>
              </a:rPr>
              <a:t>The seven vials come in order, the first to the seventh (vv. 2-17).</a:t>
            </a:r>
            <a:endParaRPr lang="en-US" sz="1600" dirty="0"/>
          </a:p>
          <a:p>
            <a:pPr marL="203200" indent="-203200">
              <a:spcAft>
                <a:spcPts val="1000"/>
              </a:spcAft>
              <a:buSzPct val="100000"/>
              <a:buChar char="•"/>
            </a:pPr>
            <a:r>
              <a:rPr lang="en-US" sz="1600" dirty="0">
                <a:solidFill>
                  <a:schemeClr val="tx1"/>
                </a:solidFill>
              </a:rPr>
              <a:t>The battle of that great day of God Almighty follows the gathering at Armageddon (vv. 14, 16).</a:t>
            </a:r>
            <a:endParaRPr lang="en-US" sz="1600" dirty="0"/>
          </a:p>
          <a:p>
            <a:pPr marL="203200" indent="-203200">
              <a:spcAft>
                <a:spcPts val="1000"/>
              </a:spcAft>
              <a:buSzPct val="100000"/>
              <a:buChar char="•"/>
            </a:pPr>
            <a:r>
              <a:rPr lang="en-US" sz="1600" dirty="0">
                <a:solidFill>
                  <a:schemeClr val="tx1"/>
                </a:solidFill>
              </a:rPr>
              <a:t>It is done closes the vials, and the judgment of Babylon follows (vv. 17, 19; Rev 17:1).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events are future in the vision and carry no year.</a:t>
            </a:r>
            <a:endParaRPr lang="en-US" sz="1600" dirty="0"/>
          </a:p>
          <a:p>
            <a:pPr marL="203200" indent="-203200">
              <a:spcAft>
                <a:spcPts val="1000"/>
              </a:spcAft>
              <a:buSzPct val="100000"/>
              <a:buChar char="•"/>
            </a:pPr>
            <a:r>
              <a:rPr lang="en-US" sz="1600" dirty="0">
                <a:solidFill>
                  <a:schemeClr val="tx1"/>
                </a:solidFill>
              </a:rPr>
              <a:t>John sees the vision on Patmos about AD 95 (derived; Rev 1:9).</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For Zion's sake I will not keep silent, until her righteousness goes forth like brightness. Zion will be called by a new God-given name. No longer "Forsaken" (Heb. Azubah) nor "Desolate" (Heb. Shemamah) but "Hephzibah" (delight) and "Beulah" (married). Give God no rest till He makes Jerusalem a praise in the earth. Go through the gates, clear the way for the people, lift up a standard. Say to the daughter of Zion "Your salvation comes, His reward is with Him."</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For Zion's sake the speaker will not hold his peace until her righteousness goes forth as brightness and her salvation as a burning lamp. The Gentiles and all kings shall see her glory, and she shall be called by a new name which the mouth of the LORD shall name. No more Forsaken or Desolate, she shall be called Hephzi-bah, and her land Beulah, for the LORD delighteth in her. Watchmen on the walls shall give him no rest till Jerusalem is a praise in the earth. Prepare the way, for thy salvation cometh, and they shall be called The redeemed of the LORD.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this song for Zion's sake. Isa 60-61 and 65 give the same promises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Matt 21:5, </a:t>
            </a:r>
            <a:pPr indent="0" marL="0">
              <a:spcAft>
                <a:spcPts val="1400"/>
              </a:spcAft>
              <a:buNone/>
            </a:pPr>
            <a:r>
              <a:rPr lang="en-US" sz="1700" dirty="0">
                <a:solidFill>
                  <a:schemeClr val="tx1"/>
                </a:solidFill>
              </a:rPr>
              <a:t>quoting v. 11. Tell ye the daughter of Sion, Behold, thy King cometh unto thee, Matthew joins these words with Zech 9:9 at Jesus' entry into Jerusalem.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Forsaken is "Azubah" and Desolate is "Shemamah." Hephzi-bah is "Cheftzi-vah," my delight is in her, and Beulah is "beulah," married. The ESV and NIV keep Hephzibah and Beulah, or translate them as My Delight Is in Her and Married.</a:t>
            </a:r>
            <a:endParaRPr lang="en-US" sz="1600" dirty="0"/>
          </a:p>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So shall thy sons marry thee is odd as a picture. Some read it with a small change as so shall thy builder marry thee, "bonayikh."</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Ye that make mention of the LORD are those who remind the LORD, the watchmen who keep calling on him. The ESV reads you who put the LORD in remembrance.</a:t>
            </a:r>
            <a:endParaRPr lang="en-US" sz="1600" dirty="0"/>
          </a:p>
          <a:p>
            <a:pPr indent="0" marL="0">
              <a:spcAft>
                <a:spcPts val="800"/>
              </a:spcAft>
              <a:buNone/>
            </a:pPr>
            <a:r>
              <a:rPr lang="en-US" sz="1600" b="1" dirty="0">
                <a:solidFill>
                  <a:schemeClr val="accent1"/>
                </a:solidFill>
              </a:rPr>
              <a:t>v. 10. </a:t>
            </a:r>
            <a:pPr indent="0" marL="0">
              <a:spcAft>
                <a:spcPts val="800"/>
              </a:spcAft>
              <a:buNone/>
            </a:pPr>
            <a:r>
              <a:rPr lang="en-US" sz="1600" dirty="0">
                <a:solidFill>
                  <a:schemeClr val="tx1"/>
                </a:solidFill>
              </a:rPr>
              <a:t>Cast up the highways means build up the road. Gather out the stones means clear it.</a:t>
            </a:r>
            <a:endParaRPr lang="en-US" sz="1600" dirty="0"/>
          </a:p>
          <a:p>
            <a:pPr indent="0" marL="0">
              <a:spcAft>
                <a:spcPts val="800"/>
              </a:spcAft>
              <a:buNone/>
            </a:pPr>
            <a:r>
              <a:rPr lang="en-US" sz="1600" b="1" dirty="0">
                <a:solidFill>
                  <a:schemeClr val="accent1"/>
                </a:solidFill>
              </a:rPr>
              <a:t>v. 11. </a:t>
            </a:r>
            <a:pPr indent="0" marL="0">
              <a:spcAft>
                <a:spcPts val="800"/>
              </a:spcAft>
              <a:buNone/>
            </a:pPr>
            <a:r>
              <a:rPr lang="en-US" sz="1600" dirty="0">
                <a:solidFill>
                  <a:schemeClr val="tx1"/>
                </a:solidFill>
              </a:rPr>
              <a:t>His reward is with him repeats Isa 40:10 word for word.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740–700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speaker keeps calling until her righteousness goes forth, so the promise still waits (vv. 1, 6-7).</a:t>
            </a:r>
            <a:endParaRPr lang="en-US" sz="1600" dirty="0"/>
          </a:p>
          <a:p>
            <a:pPr marL="203200" indent="-203200">
              <a:spcAft>
                <a:spcPts val="1000"/>
              </a:spcAft>
              <a:buSzPct val="100000"/>
              <a:buChar char="•"/>
            </a:pPr>
            <a:r>
              <a:rPr lang="en-US" sz="1600" dirty="0">
                <a:solidFill>
                  <a:schemeClr val="tx1"/>
                </a:solidFill>
              </a:rPr>
              <a:t>Her names change from Forsaken and Desolate to Hephzi-bah and Beulah when the LORD restores her (v. 4).</a:t>
            </a:r>
            <a:endParaRPr lang="en-US" sz="1600" dirty="0"/>
          </a:p>
          <a:p>
            <a:pPr marL="203200" indent="-203200">
              <a:spcAft>
                <a:spcPts val="1000"/>
              </a:spcAft>
              <a:buSzPct val="100000"/>
              <a:buChar char="•"/>
            </a:pPr>
            <a:r>
              <a:rPr lang="en-US" sz="1600" dirty="0">
                <a:solidFill>
                  <a:schemeClr val="tx1"/>
                </a:solidFill>
              </a:rPr>
              <a:t>The proclamation Thy salvation cometh points to a coming day (v. 11).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chapter gives no year.</a:t>
            </a:r>
            <a:endParaRPr lang="en-US" sz="1600" dirty="0"/>
          </a:p>
          <a:p>
            <a:pPr marL="203200" indent="-203200">
              <a:spcAft>
                <a:spcPts val="1000"/>
              </a:spcAft>
              <a:buSzPct val="100000"/>
              <a:buChar char="•"/>
            </a:pPr>
            <a:r>
              <a:rPr lang="en-US" sz="1600" dirty="0">
                <a:solidFill>
                  <a:schemeClr val="tx1"/>
                </a:solidFill>
              </a:rPr>
              <a:t>Isaiah's ministry runs about 740-700 BC (derived), reaching the events of 701 BC (stated; 2 Kgs 18-19).</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Joshua thanked the eastern tribes for helping their western brethren, blessed them, and sent them home. They built a large altar near the Jordan, rest of Israel gathers at Shiloh to go up against them in war. Phinehas son of Eleazar sent with 10 chiefs. Reminder of Baal-Peor and Achan. Easterners "The Mighty One, God, YHWH, He knows, and may Israel itself know" and "we built it as a witness." Phinehas and others report.</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Joshua called the Reubenites, the Gadites, and the half tribe of Manasseh, praised them for keeping the charge of Moses and not leaving their brethren, and sent them home with much riches and a charge to love the LORD and cleave unto him. At the borders of Jordan they built a great altar to see to. The whole congregation gathered at Shiloh to go to war, but first sent Phinehas and ten princes to ask why they had turned from the LORD, recalling Peor and Achan. The eastern tribes answered that the LORD God of gods knows it was not rebellion but a witness for their children. Phinehas was pleased, Israel blessed God, and the altar was called 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return of the eastern tribes and the altar Ed. Num 32 gives the promise behind it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8. </a:t>
            </a:r>
            <a:pPr indent="0" marL="0">
              <a:spcAft>
                <a:spcPts val="800"/>
              </a:spcAft>
              <a:buNone/>
            </a:pPr>
            <a:r>
              <a:rPr lang="en-US" sz="1600" dirty="0">
                <a:solidFill>
                  <a:schemeClr val="tx1"/>
                </a:solidFill>
              </a:rPr>
              <a:t>Divide the spoil with your brethren means share it with those who stayed at home east of Jordan, as in Num 31:27.</a:t>
            </a:r>
            <a:endParaRPr lang="en-US" sz="1600" dirty="0"/>
          </a:p>
          <a:p>
            <a:pPr indent="0" marL="0">
              <a:spcAft>
                <a:spcPts val="800"/>
              </a:spcAft>
              <a:buNone/>
            </a:pPr>
            <a:r>
              <a:rPr lang="en-US" sz="1600" b="1" dirty="0">
                <a:solidFill>
                  <a:schemeClr val="accent1"/>
                </a:solidFill>
              </a:rPr>
              <a:t>v. 10. </a:t>
            </a:r>
            <a:pPr indent="0" marL="0">
              <a:spcAft>
                <a:spcPts val="800"/>
              </a:spcAft>
              <a:buNone/>
            </a:pPr>
            <a:r>
              <a:rPr lang="en-US" sz="1600" dirty="0">
                <a:solidFill>
                  <a:schemeClr val="tx1"/>
                </a:solidFill>
              </a:rPr>
              <a:t>The borders of Jordan is "gelilot hayyarden," the region or circles of Jordan. Some take Geliloth as a place name, as in Josh 18:17. A great altar to see to means an altar of great appearance, built to be seen.</a:t>
            </a:r>
            <a:endParaRPr lang="en-US" sz="1600" dirty="0"/>
          </a:p>
          <a:p>
            <a:pPr indent="0" marL="0">
              <a:spcAft>
                <a:spcPts val="800"/>
              </a:spcAft>
              <a:buNone/>
            </a:pPr>
            <a:r>
              <a:rPr lang="en-US" sz="1600" b="1" dirty="0">
                <a:solidFill>
                  <a:schemeClr val="accent1"/>
                </a:solidFill>
              </a:rPr>
              <a:t>v. 11. </a:t>
            </a:r>
            <a:pPr indent="0" marL="0">
              <a:spcAft>
                <a:spcPts val="800"/>
              </a:spcAft>
              <a:buNone/>
            </a:pPr>
            <a:r>
              <a:rPr lang="en-US" sz="1600" dirty="0">
                <a:solidFill>
                  <a:schemeClr val="tx1"/>
                </a:solidFill>
              </a:rPr>
              <a:t>Over against the land of Canaan may mean on the frontier, on the Canaan side. The ESV reads at the frontier of the land of Canaan.</a:t>
            </a:r>
            <a:endParaRPr lang="en-US" sz="1600" dirty="0"/>
          </a:p>
          <a:p>
            <a:pPr indent="0" marL="0">
              <a:spcAft>
                <a:spcPts val="800"/>
              </a:spcAft>
              <a:buNone/>
            </a:pPr>
            <a:r>
              <a:rPr lang="en-US" sz="1600" b="1" dirty="0">
                <a:solidFill>
                  <a:schemeClr val="accent1"/>
                </a:solidFill>
              </a:rPr>
              <a:t>v. 17. </a:t>
            </a:r>
            <a:pPr indent="0" marL="0">
              <a:spcAft>
                <a:spcPts val="800"/>
              </a:spcAft>
              <a:buNone/>
            </a:pPr>
            <a:r>
              <a:rPr lang="en-US" sz="1600" dirty="0">
                <a:solidFill>
                  <a:schemeClr val="tx1"/>
                </a:solidFill>
              </a:rPr>
              <a:t>The iniquity of Peor recalls the sin at Baal-peor and the plague that followed (Num 25:1-9).</a:t>
            </a:r>
            <a:endParaRPr lang="en-US" sz="1600" dirty="0"/>
          </a:p>
          <a:p>
            <a:pPr indent="0" marL="0">
              <a:spcAft>
                <a:spcPts val="800"/>
              </a:spcAft>
              <a:buNone/>
            </a:pPr>
            <a:r>
              <a:rPr lang="en-US" sz="1600" b="1" dirty="0">
                <a:solidFill>
                  <a:schemeClr val="accent1"/>
                </a:solidFill>
              </a:rPr>
              <a:t>v. 22. </a:t>
            </a:r>
            <a:pPr indent="0" marL="0">
              <a:spcAft>
                <a:spcPts val="800"/>
              </a:spcAft>
              <a:buNone/>
            </a:pPr>
            <a:r>
              <a:rPr lang="en-US" sz="1600" dirty="0">
                <a:solidFill>
                  <a:schemeClr val="tx1"/>
                </a:solidFill>
              </a:rPr>
              <a:t>The LORD God of gods is "El Elohim YHWH," three names of God, said twice. The ESV reads The Mighty One, God, the LORD.</a:t>
            </a:r>
            <a:endParaRPr lang="en-US" sz="1600" dirty="0"/>
          </a:p>
          <a:p>
            <a:pPr indent="0" marL="0">
              <a:spcAft>
                <a:spcPts val="800"/>
              </a:spcAft>
              <a:buNone/>
            </a:pPr>
            <a:r>
              <a:rPr lang="en-US" sz="1600" b="1" dirty="0">
                <a:solidFill>
                  <a:schemeClr val="accent1"/>
                </a:solidFill>
              </a:rPr>
              <a:t>v. 34. </a:t>
            </a:r>
            <a:pPr indent="0" marL="0">
              <a:spcAft>
                <a:spcPts val="800"/>
              </a:spcAft>
              <a:buNone/>
            </a:pPr>
            <a:r>
              <a:rPr lang="en-US" sz="1600" dirty="0">
                <a:solidFill>
                  <a:schemeClr val="tx1"/>
                </a:solidFill>
              </a:rPr>
              <a:t>Called the altar Ed: the KJV supplies Ed in italics. The Hebrew reads they called the altar, for it is a witness. "Ed" means witness.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1399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the LORD has given rest to the western tribes and the land is divided (v. 4; Josh 21:43-45).</a:t>
            </a:r>
            <a:endParaRPr lang="en-US" sz="1600" dirty="0"/>
          </a:p>
          <a:p>
            <a:pPr marL="203200" indent="-203200">
              <a:spcAft>
                <a:spcPts val="1000"/>
              </a:spcAft>
              <a:buSzPct val="100000"/>
              <a:buChar char="•"/>
            </a:pPr>
            <a:r>
              <a:rPr lang="en-US" sz="1600" dirty="0">
                <a:solidFill>
                  <a:schemeClr val="tx1"/>
                </a:solidFill>
              </a:rPr>
              <a:t>The eastern tribes return from Shiloh, where the tabernacle was set up (v. 9; Josh 18:1).</a:t>
            </a:r>
            <a:endParaRPr lang="en-US" sz="1600" dirty="0"/>
          </a:p>
          <a:p>
            <a:pPr marL="203200" indent="-203200">
              <a:spcAft>
                <a:spcPts val="1000"/>
              </a:spcAft>
              <a:buSzPct val="100000"/>
              <a:buChar char="•"/>
            </a:pPr>
            <a:r>
              <a:rPr lang="en-US" sz="1600" dirty="0">
                <a:solidFill>
                  <a:schemeClr val="tx1"/>
                </a:solidFill>
              </a:rPr>
              <a:t>They build the altar on reaching Jordan, and the embassy follows before any battle (vv. 10-13).</a:t>
            </a:r>
            <a:endParaRPr lang="en-US" sz="1600" dirty="0"/>
          </a:p>
          <a:p>
            <a:pPr marL="203200" indent="-203200">
              <a:spcAft>
                <a:spcPts val="1000"/>
              </a:spcAft>
              <a:buSzPct val="100000"/>
              <a:buChar char="•"/>
            </a:pPr>
            <a:r>
              <a:rPr lang="en-US" sz="1600" dirty="0">
                <a:solidFill>
                  <a:schemeClr val="tx1"/>
                </a:solidFill>
              </a:rPr>
              <a:t>Joshua's farewell to all Israel comes later (Josh 23:1-2).</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1399 BC (derived), the working year for the close of the allotment and Joshua's farewell (Josh 23).</a:t>
            </a:r>
            <a:endParaRPr lang="en-US" sz="1600" dirty="0"/>
          </a:p>
          <a:p>
            <a:pPr marL="203200" indent="-203200">
              <a:spcAft>
                <a:spcPts val="1000"/>
              </a:spcAft>
              <a:buSzPct val="100000"/>
              <a:buChar char="•"/>
            </a:pPr>
            <a:r>
              <a:rPr lang="en-US" sz="1600" dirty="0">
                <a:solidFill>
                  <a:schemeClr val="tx1"/>
                </a:solidFill>
              </a:rPr>
              <a:t>The crossing of Jordan in 1406 BC (working; Josh 1) began the "many days" the eastern tribes served (v. 3).</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Ahithophel wants to pursue immediately with 12k men. Good plan, but Absalom also wishes consult Hushai, who advises that David like angered bear, need to wait. Hushai sends word to Dvd by Jonathan &amp; Ahimaaz (who were staying at En-Rogel), who hid at Bahurim after Absalom told they were leaving. After search for them over, they told David. Ahith strangled himself. Dvd to Mahanaim. Absalom set Amasa over army. Barzillai the Gileadite brought food for David.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Ahithophel asked Absalom for 12,000 men to pursue David that night while he was weary and smite the king only, and the saying pleased Absalom and the elders. Absalom called Hushai the Archite, who said the counsel was not good at this time. David and his men were mighty and chafed as a bear robbed of her whelps, so all Israel should be gathered first. Absalom chose Hushai's counsel, for the LORD had appointed to defeat Ahithophel's good counsel. Hushai sent word by Jonathan and Ahimaaz, who hid in a well at Bahurim, and David crossed Jordan by morning. Ahithophel hanged himself. David came to Mahanaim, where Shobi, Machir, and Barzillai brought food for the weary people.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rival counsels of Ahithophel and Hushai. Psa 41 and 55 are often read with this time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The man whom thou seekest is as if all returned is difficult in the Hebrew. The ESV, following the Greek, reads as a bride comes home to her husband. You seek the life of only one man.</a:t>
            </a:r>
            <a:endParaRPr lang="en-US" sz="1600" dirty="0"/>
          </a:p>
          <a:p>
            <a:pPr indent="0" marL="0">
              <a:spcAft>
                <a:spcPts val="800"/>
              </a:spcAft>
              <a:buNone/>
            </a:pPr>
            <a:r>
              <a:rPr lang="en-US" sz="1600" b="1" dirty="0">
                <a:solidFill>
                  <a:schemeClr val="accent1"/>
                </a:solidFill>
              </a:rPr>
              <a:t>v. 8. </a:t>
            </a:r>
            <a:pPr indent="0" marL="0">
              <a:spcAft>
                <a:spcPts val="800"/>
              </a:spcAft>
              <a:buNone/>
            </a:pPr>
            <a:r>
              <a:rPr lang="en-US" sz="1600" dirty="0">
                <a:solidFill>
                  <a:schemeClr val="tx1"/>
                </a:solidFill>
              </a:rPr>
              <a:t>Chafed in their minds is bitter of soul, "mare nefesh," enraged. The ESV reads enraged.</a:t>
            </a:r>
            <a:endParaRPr lang="en-US" sz="1600" dirty="0"/>
          </a:p>
          <a:p>
            <a:pPr indent="0" marL="0">
              <a:spcAft>
                <a:spcPts val="800"/>
              </a:spcAft>
              <a:buNone/>
            </a:pPr>
            <a:r>
              <a:rPr lang="en-US" sz="1600" b="1" dirty="0">
                <a:solidFill>
                  <a:schemeClr val="accent1"/>
                </a:solidFill>
              </a:rPr>
              <a:t>v. 12. </a:t>
            </a:r>
            <a:pPr indent="0" marL="0">
              <a:spcAft>
                <a:spcPts val="800"/>
              </a:spcAft>
              <a:buNone/>
            </a:pPr>
            <a:r>
              <a:rPr lang="en-US" sz="1600" dirty="0">
                <a:solidFill>
                  <a:schemeClr val="tx1"/>
                </a:solidFill>
              </a:rPr>
              <a:t>As the dew falleth means as many and as silent as the dew, covering every place.</a:t>
            </a:r>
            <a:endParaRPr lang="en-US" sz="1600" dirty="0"/>
          </a:p>
          <a:p>
            <a:pPr indent="0" marL="0">
              <a:spcAft>
                <a:spcPts val="800"/>
              </a:spcAft>
              <a:buNone/>
            </a:pPr>
            <a:r>
              <a:rPr lang="en-US" sz="1600" b="1" dirty="0">
                <a:solidFill>
                  <a:schemeClr val="accent1"/>
                </a:solidFill>
              </a:rPr>
              <a:t>v. 17. </a:t>
            </a:r>
            <a:pPr indent="0" marL="0">
              <a:spcAft>
                <a:spcPts val="800"/>
              </a:spcAft>
              <a:buNone/>
            </a:pPr>
            <a:r>
              <a:rPr lang="en-US" sz="1600" dirty="0">
                <a:solidFill>
                  <a:schemeClr val="tx1"/>
                </a:solidFill>
              </a:rPr>
              <a:t>A wench is a maidservant. The ESV and NIV read a female servant.</a:t>
            </a:r>
            <a:endParaRPr lang="en-US" sz="1600" dirty="0"/>
          </a:p>
          <a:p>
            <a:pPr indent="0" marL="0">
              <a:spcAft>
                <a:spcPts val="800"/>
              </a:spcAft>
              <a:buNone/>
            </a:pPr>
            <a:r>
              <a:rPr lang="en-US" sz="1600" b="1" dirty="0">
                <a:solidFill>
                  <a:schemeClr val="accent1"/>
                </a:solidFill>
              </a:rPr>
              <a:t>v. 20. </a:t>
            </a:r>
            <a:pPr indent="0" marL="0">
              <a:spcAft>
                <a:spcPts val="800"/>
              </a:spcAft>
              <a:buNone/>
            </a:pPr>
            <a:r>
              <a:rPr lang="en-US" sz="1600" dirty="0">
                <a:solidFill>
                  <a:schemeClr val="tx1"/>
                </a:solidFill>
              </a:rPr>
              <a:t>The brook of water is "michal hammayim," a rare word, perhaps a stream or a small ford.</a:t>
            </a:r>
            <a:endParaRPr lang="en-US" sz="1600" dirty="0"/>
          </a:p>
          <a:p>
            <a:pPr indent="0" marL="0">
              <a:spcAft>
                <a:spcPts val="800"/>
              </a:spcAft>
              <a:buNone/>
            </a:pPr>
            <a:r>
              <a:rPr lang="en-US" sz="1600" b="1" dirty="0">
                <a:solidFill>
                  <a:schemeClr val="accent1"/>
                </a:solidFill>
              </a:rPr>
              <a:t>v. 25. </a:t>
            </a:r>
            <a:pPr indent="0" marL="0">
              <a:spcAft>
                <a:spcPts val="800"/>
              </a:spcAft>
              <a:buNone/>
            </a:pPr>
            <a:r>
              <a:rPr lang="en-US" sz="1600" dirty="0">
                <a:solidFill>
                  <a:schemeClr val="tx1"/>
                </a:solidFill>
              </a:rPr>
              <a:t>Ithra an Israelite is Jether the Ishmeelite in 1 Chron 2:17. Abigail the daughter of Nahash is elsewhere a sister of David (1 Chron 2:16).</a:t>
            </a:r>
            <a:endParaRPr lang="en-US" sz="1600" dirty="0"/>
          </a:p>
          <a:p>
            <a:pPr indent="0" marL="0">
              <a:spcAft>
                <a:spcPts val="800"/>
              </a:spcAft>
              <a:buNone/>
            </a:pPr>
            <a:r>
              <a:rPr lang="en-US" sz="1600" b="1" dirty="0">
                <a:solidFill>
                  <a:schemeClr val="accent1"/>
                </a:solidFill>
              </a:rPr>
              <a:t>v. 28. </a:t>
            </a:r>
            <a:pPr indent="0" marL="0">
              <a:spcAft>
                <a:spcPts val="800"/>
              </a:spcAft>
              <a:buNone/>
            </a:pPr>
            <a:r>
              <a:rPr lang="en-US" sz="1600" dirty="0">
                <a:solidFill>
                  <a:schemeClr val="tx1"/>
                </a:solidFill>
              </a:rPr>
              <a:t>Parched pulse repeats parched corn in the Hebrew. Pulse is pulses such as beans; the ESV omits the second parched grain.</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978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David's flight from Jerusalem and Absalom's entry into the city (2 Sam 15:14, 37; 2 Sam 16:15).</a:t>
            </a:r>
            <a:endParaRPr lang="en-US" sz="1600" dirty="0"/>
          </a:p>
          <a:p>
            <a:pPr marL="203200" indent="-203200">
              <a:spcAft>
                <a:spcPts val="1000"/>
              </a:spcAft>
              <a:buSzPct val="100000"/>
              <a:buChar char="•"/>
            </a:pPr>
            <a:r>
              <a:rPr lang="en-US" sz="1600" dirty="0">
                <a:solidFill>
                  <a:schemeClr val="tx1"/>
                </a:solidFill>
              </a:rPr>
              <a:t>Ahithophel's plan is for this night, and Hushai's word sends David over Jordan by the morning light (vv. 1, 16, 22).</a:t>
            </a:r>
            <a:endParaRPr lang="en-US" sz="1600" dirty="0"/>
          </a:p>
          <a:p>
            <a:pPr marL="203200" indent="-203200">
              <a:spcAft>
                <a:spcPts val="1000"/>
              </a:spcAft>
              <a:buSzPct val="100000"/>
              <a:buChar char="•"/>
            </a:pPr>
            <a:r>
              <a:rPr lang="en-US" sz="1600" dirty="0">
                <a:solidFill>
                  <a:schemeClr val="tx1"/>
                </a:solidFill>
              </a:rPr>
              <a:t>Absalom follows across Jordan later, and the battle in the wood of Ephraim comes next (v. 24; 2 Sam 18:6).</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978 BC (working) for Absalom's revolt and these events (2 Sam 15-20).</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SECTIONS 2–5</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back-to-contents">
            <a:hlinkClick r:id="rId8" tooltip="Back to the Connections contents (slide 4)" action="ppaction://hlinksldjump"/>
          </p:cNvPr>
          <p:cNvSpPr txBox="1"/>
          <p:nvPr/>
        </p:nvSpPr>
        <p:spPr>
          <a:xfrm>
            <a:off x="8663026" y="457200"/>
            <a:ext cx="2011680" cy="292608"/>
          </a:xfrm>
          <a:prstGeom prst="rect">
            <a:avLst/>
          </a:prstGeom>
          <a:noFill/>
          <a:ln/>
        </p:spPr>
        <p:txBody>
          <a:bodyPr wrap="square" lIns="0" tIns="0" rIns="0" bIns="0" rtlCol="0" anchor="ctr"/>
          <a:lstStyle/>
          <a:p>
            <a:pPr algn="r" indent="0" marL="0">
              <a:buNone/>
            </a:pPr>
            <a:r>
              <a:rPr lang="en-US" sz="1200" b="1" u="sng" dirty="0">
                <a:solidFill>
                  <a:schemeClr val="accent5"/>
                </a:solidFill>
                <a:hlinkClick r:id="rId8"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con-card-0"/>
          <p:cNvSpPr/>
          <p:nvPr/>
        </p:nvSpPr>
        <p:spPr>
          <a:xfrm>
            <a:off x="548640"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6" name="icon-bg-users"/>
          <p:cNvSpPr/>
          <p:nvPr/>
        </p:nvSpPr>
        <p:spPr>
          <a:xfrm>
            <a:off x="1466812" y="3017520"/>
            <a:ext cx="731520" cy="731520"/>
          </a:xfrm>
          <a:prstGeom prst="ellipse">
            <a:avLst/>
          </a:prstGeom>
          <a:solidFill>
            <a:schemeClr val="accent2"/>
          </a:solidFill>
          <a:ln/>
        </p:spPr>
      </p:sp>
      <p:pic>
        <p:nvPicPr>
          <p:cNvPr id="7" name="icon-users" descr="users">    </p:cNvPr>
          <p:cNvPicPr>
            <a:picLocks noChangeAspect="1"/>
          </p:cNvPicPr>
          <p:nvPr/>
        </p:nvPicPr>
        <p:blipFill>
          <a:blip r:embed="rId2"/>
          <a:stretch>
            <a:fillRect/>
          </a:stretch>
        </p:blipFill>
        <p:spPr>
          <a:xfrm>
            <a:off x="1631404" y="3182112"/>
            <a:ext cx="402336" cy="402336"/>
          </a:xfrm>
          <a:prstGeom prst="rect">
            <a:avLst/>
          </a:prstGeom>
        </p:spPr>
      </p:pic>
      <p:sp>
        <p:nvSpPr>
          <p:cNvPr id="8" name="con-label-0"/>
          <p:cNvSpPr txBox="1"/>
          <p:nvPr/>
        </p:nvSpPr>
        <p:spPr>
          <a:xfrm>
            <a:off x="731520"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People</a:t>
            </a:r>
            <a:endParaRPr lang="en-US" sz="2200" dirty="0"/>
          </a:p>
        </p:txBody>
      </p:sp>
      <p:sp>
        <p:nvSpPr>
          <p:cNvPr id="9" name="con-sub-0"/>
          <p:cNvSpPr txBox="1"/>
          <p:nvPr/>
        </p:nvSpPr>
        <p:spPr>
          <a:xfrm>
            <a:off x="731520"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a:t>
            </a:r>
            <a:endParaRPr lang="en-US" sz="1400" dirty="0"/>
          </a:p>
        </p:txBody>
      </p:sp>
      <p:sp>
        <p:nvSpPr>
          <p:cNvPr id="10" name="con-card-1"/>
          <p:cNvSpPr/>
          <p:nvPr/>
        </p:nvSpPr>
        <p:spPr>
          <a:xfrm>
            <a:off x="3390824"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1" name="icon-bg-hour"/>
          <p:cNvSpPr/>
          <p:nvPr/>
        </p:nvSpPr>
        <p:spPr>
          <a:xfrm>
            <a:off x="4308996" y="3017520"/>
            <a:ext cx="731520" cy="731520"/>
          </a:xfrm>
          <a:prstGeom prst="ellipse">
            <a:avLst/>
          </a:prstGeom>
          <a:solidFill>
            <a:schemeClr val="accent2"/>
          </a:solidFill>
          <a:ln/>
        </p:spPr>
      </p:sp>
      <p:pic>
        <p:nvPicPr>
          <p:cNvPr id="12" name="icon-hour" descr="hour">    </p:cNvPr>
          <p:cNvPicPr>
            <a:picLocks noChangeAspect="1"/>
          </p:cNvPicPr>
          <p:nvPr/>
        </p:nvPicPr>
        <p:blipFill>
          <a:blip r:embed="rId3"/>
          <a:stretch>
            <a:fillRect/>
          </a:stretch>
        </p:blipFill>
        <p:spPr>
          <a:xfrm>
            <a:off x="4473588" y="3182112"/>
            <a:ext cx="402336" cy="402336"/>
          </a:xfrm>
          <a:prstGeom prst="rect">
            <a:avLst/>
          </a:prstGeom>
        </p:spPr>
      </p:pic>
      <p:sp>
        <p:nvSpPr>
          <p:cNvPr id="13" name="con-label-1"/>
          <p:cNvSpPr txBox="1"/>
          <p:nvPr/>
        </p:nvSpPr>
        <p:spPr>
          <a:xfrm>
            <a:off x="3573704"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Chronology</a:t>
            </a:r>
            <a:endParaRPr lang="en-US" sz="2200" dirty="0"/>
          </a:p>
        </p:txBody>
      </p:sp>
      <p:sp>
        <p:nvSpPr>
          <p:cNvPr id="14" name="con-sub-1"/>
          <p:cNvSpPr txBox="1"/>
          <p:nvPr/>
        </p:nvSpPr>
        <p:spPr>
          <a:xfrm>
            <a:off x="3573704"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 + timeline</a:t>
            </a:r>
            <a:endParaRPr lang="en-US" sz="1400" dirty="0"/>
          </a:p>
        </p:txBody>
      </p:sp>
      <p:sp>
        <p:nvSpPr>
          <p:cNvPr id="15" name="con-card-2"/>
          <p:cNvSpPr/>
          <p:nvPr/>
        </p:nvSpPr>
        <p:spPr>
          <a:xfrm>
            <a:off x="6233008"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6" name="icon-bg-map"/>
          <p:cNvSpPr/>
          <p:nvPr/>
        </p:nvSpPr>
        <p:spPr>
          <a:xfrm>
            <a:off x="7151180" y="3017520"/>
            <a:ext cx="731520" cy="731520"/>
          </a:xfrm>
          <a:prstGeom prst="ellipse">
            <a:avLst/>
          </a:prstGeom>
          <a:solidFill>
            <a:schemeClr val="accent2"/>
          </a:solidFill>
          <a:ln/>
        </p:spPr>
      </p:sp>
      <p:pic>
        <p:nvPicPr>
          <p:cNvPr id="17" name="icon-map" descr="map">    </p:cNvPr>
          <p:cNvPicPr>
            <a:picLocks noChangeAspect="1"/>
          </p:cNvPicPr>
          <p:nvPr/>
        </p:nvPicPr>
        <p:blipFill>
          <a:blip r:embed="rId4"/>
          <a:stretch>
            <a:fillRect/>
          </a:stretch>
        </p:blipFill>
        <p:spPr>
          <a:xfrm>
            <a:off x="7315771" y="3182112"/>
            <a:ext cx="402336" cy="402336"/>
          </a:xfrm>
          <a:prstGeom prst="rect">
            <a:avLst/>
          </a:prstGeom>
        </p:spPr>
      </p:pic>
      <p:sp>
        <p:nvSpPr>
          <p:cNvPr id="18" name="con-label-2"/>
          <p:cNvSpPr txBox="1"/>
          <p:nvPr/>
        </p:nvSpPr>
        <p:spPr>
          <a:xfrm>
            <a:off x="6415888"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Geography</a:t>
            </a:r>
            <a:endParaRPr lang="en-US" sz="2200" dirty="0"/>
          </a:p>
        </p:txBody>
      </p:sp>
      <p:sp>
        <p:nvSpPr>
          <p:cNvPr id="19" name="con-sub-2"/>
          <p:cNvSpPr txBox="1"/>
          <p:nvPr/>
        </p:nvSpPr>
        <p:spPr>
          <a:xfrm>
            <a:off x="6415888"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3 connections</a:t>
            </a:r>
            <a:endParaRPr lang="en-US" sz="1400" dirty="0"/>
          </a:p>
        </p:txBody>
      </p:sp>
      <p:sp>
        <p:nvSpPr>
          <p:cNvPr id="20" name="con-card-3"/>
          <p:cNvSpPr/>
          <p:nvPr/>
        </p:nvSpPr>
        <p:spPr>
          <a:xfrm>
            <a:off x="9075191"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21" name="icon-bg-link"/>
          <p:cNvSpPr/>
          <p:nvPr/>
        </p:nvSpPr>
        <p:spPr>
          <a:xfrm>
            <a:off x="9993363" y="3017520"/>
            <a:ext cx="731520" cy="731520"/>
          </a:xfrm>
          <a:prstGeom prst="ellipse">
            <a:avLst/>
          </a:prstGeom>
          <a:solidFill>
            <a:schemeClr val="accent2"/>
          </a:solidFill>
          <a:ln/>
        </p:spPr>
      </p:sp>
      <p:pic>
        <p:nvPicPr>
          <p:cNvPr id="22" name="icon-link" descr="link">    </p:cNvPr>
          <p:cNvPicPr>
            <a:picLocks noChangeAspect="1"/>
          </p:cNvPicPr>
          <p:nvPr/>
        </p:nvPicPr>
        <p:blipFill>
          <a:blip r:embed="rId5"/>
          <a:stretch>
            <a:fillRect/>
          </a:stretch>
        </p:blipFill>
        <p:spPr>
          <a:xfrm>
            <a:off x="10157955" y="3182112"/>
            <a:ext cx="402336" cy="402336"/>
          </a:xfrm>
          <a:prstGeom prst="rect">
            <a:avLst/>
          </a:prstGeom>
        </p:spPr>
      </p:pic>
      <p:sp>
        <p:nvSpPr>
          <p:cNvPr id="23" name="con-label-3"/>
          <p:cNvSpPr txBox="1"/>
          <p:nvPr/>
        </p:nvSpPr>
        <p:spPr>
          <a:xfrm>
            <a:off x="9258071"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Other Themes</a:t>
            </a:r>
            <a:endParaRPr lang="en-US" sz="2200" dirty="0"/>
          </a:p>
        </p:txBody>
      </p:sp>
      <p:sp>
        <p:nvSpPr>
          <p:cNvPr id="24" name="con-sub-3"/>
          <p:cNvSpPr txBox="1"/>
          <p:nvPr/>
        </p:nvSpPr>
        <p:spPr>
          <a:xfrm>
            <a:off x="9258071"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3 connections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2208276"/>
          </a:xfrm>
          <a:prstGeom prst="roundRect">
            <a:avLst>
              <a:gd name="adj" fmla="val 4141"/>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Counsel heard and counsel refused:  </a:t>
            </a:r>
            <a:pPr indent="0" marL="0">
              <a:buNone/>
            </a:pPr>
            <a:r>
              <a:rPr lang="en-US" sz="1700" dirty="0">
                <a:solidFill>
                  <a:schemeClr val="tx1"/>
                </a:solidFill>
              </a:rPr>
              <a:t>“the LORD had appointed to defeat the good counsel of Ahithophel” (2 Sam 17:14); Josiah “hearkened not unto the words of Necho from the mouth of God” (2 Chron 35:22); and Haman took the advice of “Zeresh his wife and all his friends” to make a gallows (Esth 5:14). The Preacher warns, “A wise man's heart is at his right hand; but a fool's heart at his left” (Eccl 10:2).</a:t>
            </a:r>
            <a:endParaRPr lang="en-US" sz="1800" dirty="0"/>
          </a:p>
        </p:txBody>
      </p:sp>
      <p:sp>
        <p:nvSpPr>
          <p:cNvPr id="9" name="row-card-1"/>
          <p:cNvSpPr/>
          <p:nvPr/>
        </p:nvSpPr>
        <p:spPr>
          <a:xfrm>
            <a:off x="548640" y="3918204"/>
            <a:ext cx="11094415" cy="2208276"/>
          </a:xfrm>
          <a:prstGeom prst="roundRect">
            <a:avLst>
              <a:gd name="adj" fmla="val 4141"/>
            </a:avLst>
          </a:prstGeom>
          <a:solidFill>
            <a:schemeClr val="bg2"/>
          </a:solidFill>
          <a:ln/>
        </p:spPr>
      </p:sp>
      <p:sp>
        <p:nvSpPr>
          <p:cNvPr id="10" name="row-num-bg-1"/>
          <p:cNvSpPr/>
          <p:nvPr/>
        </p:nvSpPr>
        <p:spPr>
          <a:xfrm>
            <a:off x="822960" y="4119372"/>
            <a:ext cx="502920" cy="502920"/>
          </a:xfrm>
          <a:prstGeom prst="ellipse">
            <a:avLst/>
          </a:prstGeom>
          <a:solidFill>
            <a:schemeClr val="accent1"/>
          </a:solidFill>
          <a:ln/>
        </p:spPr>
      </p:sp>
      <p:sp>
        <p:nvSpPr>
          <p:cNvPr id="11" name="row-num-1"/>
          <p:cNvSpPr txBox="1"/>
          <p:nvPr/>
        </p:nvSpPr>
        <p:spPr>
          <a:xfrm>
            <a:off x="822960" y="4119372"/>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4027932"/>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Prophets who weep and plead:  </a:t>
            </a:r>
            <a:pPr indent="0" marL="0">
              <a:buNone/>
            </a:pPr>
            <a:r>
              <a:rPr lang="en-US" sz="1700" dirty="0">
                <a:solidFill>
                  <a:schemeClr val="tx1"/>
                </a:solidFill>
              </a:rPr>
              <a:t>“Jeremiah lamented for Josiah” (2 Chron 35:25); in the drought he prays, “Let mine eyes run down with tears night and day, and let them not cease” (Jer 14:17); and Isaiah's watchmen “shall never hold their peace day nor night” (Isa 62:6).</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2208276"/>
          </a:xfrm>
          <a:prstGeom prst="roundRect">
            <a:avLst>
              <a:gd name="adj" fmla="val 4141"/>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8" name="row-text-0"/>
          <p:cNvSpPr txBox="1"/>
          <p:nvPr/>
        </p:nvSpPr>
        <p:spPr>
          <a:xfrm>
            <a:off x="1554480" y="1618488"/>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Priests sent in a crisis:  </a:t>
            </a:r>
            <a:pPr indent="0" marL="0">
              <a:buNone/>
            </a:pPr>
            <a:r>
              <a:rPr lang="en-US" sz="1700" dirty="0">
                <a:solidFill>
                  <a:schemeClr val="tx1"/>
                </a:solidFill>
              </a:rPr>
              <a:t>Josiah “set the priests in their charges” for the passover (2 Chron 35:2); Israel sent “Phinehas the son of Eleazar the priest” to the eastern tribes (Josh 22:13); and Hushai told “Zadok and to Abiathar the priests” to warn David (2 Sam 17:15).</a:t>
            </a:r>
            <a:endParaRPr lang="en-US" sz="1800" dirty="0"/>
          </a:p>
        </p:txBody>
      </p:sp>
      <p:sp>
        <p:nvSpPr>
          <p:cNvPr id="9" name="row-card-1"/>
          <p:cNvSpPr/>
          <p:nvPr/>
        </p:nvSpPr>
        <p:spPr>
          <a:xfrm>
            <a:off x="548640" y="3918204"/>
            <a:ext cx="11094415" cy="2208276"/>
          </a:xfrm>
          <a:prstGeom prst="roundRect">
            <a:avLst>
              <a:gd name="adj" fmla="val 4141"/>
            </a:avLst>
          </a:prstGeom>
          <a:solidFill>
            <a:schemeClr val="bg2"/>
          </a:solidFill>
          <a:ln/>
        </p:spPr>
      </p:sp>
      <p:sp>
        <p:nvSpPr>
          <p:cNvPr id="10" name="row-num-bg-1"/>
          <p:cNvSpPr/>
          <p:nvPr/>
        </p:nvSpPr>
        <p:spPr>
          <a:xfrm>
            <a:off x="822960" y="4119372"/>
            <a:ext cx="502920" cy="502920"/>
          </a:xfrm>
          <a:prstGeom prst="ellipse">
            <a:avLst/>
          </a:prstGeom>
          <a:solidFill>
            <a:schemeClr val="accent1"/>
          </a:solidFill>
          <a:ln/>
        </p:spPr>
      </p:sp>
      <p:sp>
        <p:nvSpPr>
          <p:cNvPr id="11" name="row-num-1"/>
          <p:cNvSpPr txBox="1"/>
          <p:nvPr/>
        </p:nvSpPr>
        <p:spPr>
          <a:xfrm>
            <a:off x="822960" y="4119372"/>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12" name="row-text-1"/>
          <p:cNvSpPr txBox="1"/>
          <p:nvPr/>
        </p:nvSpPr>
        <p:spPr>
          <a:xfrm>
            <a:off x="1554480" y="4027932"/>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Friends who help and friends who fail:  </a:t>
            </a:r>
            <a:pPr indent="0" marL="0">
              <a:buNone/>
            </a:pPr>
            <a:r>
              <a:rPr lang="en-US" sz="1700" dirty="0">
                <a:solidFill>
                  <a:schemeClr val="tx1"/>
                </a:solidFill>
              </a:rPr>
              <a:t>Job says, “To him that is afflicted pity should be shewed from his friend” (Job 6:14), yet “My brethren have dealt deceitfully as a brook” (Job 6:15); Shobi, Machir, and Barzillai brought food, for “The people is hungry, and weary, and thirsty, in the wilderness” (2 Sam 17:27-29); and Aquila and Priscilla “expounded unto him the way of God more perfectly” (Acts 18:26).</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in Time</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tl-line"/>
          <p:cNvSpPr/>
          <p:nvPr/>
        </p:nvSpPr>
        <p:spPr>
          <a:xfrm>
            <a:off x="731520" y="3749040"/>
            <a:ext cx="10728655" cy="0"/>
          </a:xfrm>
          <a:prstGeom prst="line">
            <a:avLst/>
          </a:prstGeom>
          <a:noFill/>
          <a:ln w="25400">
            <a:solidFill>
              <a:schemeClr val="accent4"/>
            </a:solidFill>
            <a:prstDash val="solid"/>
          </a:ln>
        </p:spPr>
      </p:sp>
      <p:sp>
        <p:nvSpPr>
          <p:cNvPr id="6" name="tl-dot-0"/>
          <p:cNvSpPr/>
          <p:nvPr/>
        </p:nvSpPr>
        <p:spPr>
          <a:xfrm>
            <a:off x="886968" y="3630168"/>
            <a:ext cx="237744" cy="237744"/>
          </a:xfrm>
          <a:prstGeom prst="ellipse">
            <a:avLst/>
          </a:prstGeom>
          <a:solidFill>
            <a:schemeClr val="accent1"/>
          </a:solidFill>
          <a:ln w="25400">
            <a:solidFill>
              <a:schemeClr val="bg1"/>
            </a:solidFill>
            <a:prstDash val="solid"/>
          </a:ln>
        </p:spPr>
      </p:sp>
      <p:sp>
        <p:nvSpPr>
          <p:cNvPr id="7" name="tl-tick-0"/>
          <p:cNvSpPr/>
          <p:nvPr/>
        </p:nvSpPr>
        <p:spPr>
          <a:xfrm>
            <a:off x="1005840" y="2971800"/>
            <a:ext cx="0" cy="640080"/>
          </a:xfrm>
          <a:prstGeom prst="line">
            <a:avLst/>
          </a:prstGeom>
          <a:noFill/>
          <a:ln w="12700">
            <a:solidFill>
              <a:schemeClr val="accent5"/>
            </a:solidFill>
            <a:prstDash val="solid"/>
          </a:ln>
        </p:spPr>
      </p:sp>
      <p:sp>
        <p:nvSpPr>
          <p:cNvPr id="8" name="tl-label-0"/>
          <p:cNvSpPr txBox="1"/>
          <p:nvPr/>
        </p:nvSpPr>
        <p:spPr>
          <a:xfrm>
            <a:off x="274320"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Josh 22</a:t>
            </a:r>
            <a:endParaRPr lang="en-US" sz="1500" dirty="0"/>
          </a:p>
          <a:p>
            <a:pPr algn="ctr" indent="0" marL="0">
              <a:buNone/>
            </a:pPr>
            <a:r>
              <a:rPr lang="en-US" sz="1200" dirty="0">
                <a:solidFill>
                  <a:schemeClr val="accent1"/>
                </a:solidFill>
              </a:rPr>
              <a:t>c. 1399 BC</a:t>
            </a:r>
            <a:endParaRPr lang="en-US" sz="1500" dirty="0"/>
          </a:p>
        </p:txBody>
      </p:sp>
      <p:sp>
        <p:nvSpPr>
          <p:cNvPr id="9" name="tl-dot-1"/>
          <p:cNvSpPr/>
          <p:nvPr/>
        </p:nvSpPr>
        <p:spPr>
          <a:xfrm>
            <a:off x="1904970" y="3630168"/>
            <a:ext cx="237744" cy="237744"/>
          </a:xfrm>
          <a:prstGeom prst="ellipse">
            <a:avLst/>
          </a:prstGeom>
          <a:solidFill>
            <a:schemeClr val="accent1"/>
          </a:solidFill>
          <a:ln w="25400">
            <a:solidFill>
              <a:schemeClr val="bg1"/>
            </a:solidFill>
            <a:prstDash val="solid"/>
          </a:ln>
        </p:spPr>
      </p:sp>
      <p:sp>
        <p:nvSpPr>
          <p:cNvPr id="10" name="tl-tick-1"/>
          <p:cNvSpPr/>
          <p:nvPr/>
        </p:nvSpPr>
        <p:spPr>
          <a:xfrm>
            <a:off x="2023842" y="3886200"/>
            <a:ext cx="0" cy="640080"/>
          </a:xfrm>
          <a:prstGeom prst="line">
            <a:avLst/>
          </a:prstGeom>
          <a:noFill/>
          <a:ln w="12700">
            <a:solidFill>
              <a:schemeClr val="accent5"/>
            </a:solidFill>
            <a:prstDash val="solid"/>
          </a:ln>
        </p:spPr>
      </p:sp>
      <p:sp>
        <p:nvSpPr>
          <p:cNvPr id="11" name="tl-label-1"/>
          <p:cNvSpPr txBox="1"/>
          <p:nvPr/>
        </p:nvSpPr>
        <p:spPr>
          <a:xfrm>
            <a:off x="1292322"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2 Sam 17</a:t>
            </a:r>
            <a:endParaRPr lang="en-US" sz="1500" dirty="0"/>
          </a:p>
          <a:p>
            <a:pPr algn="ctr" indent="0" marL="0">
              <a:buNone/>
            </a:pPr>
            <a:r>
              <a:rPr lang="en-US" sz="1200" dirty="0">
                <a:solidFill>
                  <a:schemeClr val="accent1"/>
                </a:solidFill>
              </a:rPr>
              <a:t>978 BC</a:t>
            </a:r>
            <a:endParaRPr lang="en-US" sz="1500" dirty="0"/>
          </a:p>
        </p:txBody>
      </p:sp>
      <p:sp>
        <p:nvSpPr>
          <p:cNvPr id="12" name="tl-dot-2"/>
          <p:cNvSpPr/>
          <p:nvPr/>
        </p:nvSpPr>
        <p:spPr>
          <a:xfrm>
            <a:off x="2922971" y="3630168"/>
            <a:ext cx="237744" cy="237744"/>
          </a:xfrm>
          <a:prstGeom prst="ellipse">
            <a:avLst/>
          </a:prstGeom>
          <a:solidFill>
            <a:schemeClr val="accent1"/>
          </a:solidFill>
          <a:ln w="25400">
            <a:solidFill>
              <a:schemeClr val="bg1"/>
            </a:solidFill>
            <a:prstDash val="solid"/>
          </a:ln>
        </p:spPr>
      </p:sp>
      <p:sp>
        <p:nvSpPr>
          <p:cNvPr id="13" name="tl-tick-2"/>
          <p:cNvSpPr/>
          <p:nvPr/>
        </p:nvSpPr>
        <p:spPr>
          <a:xfrm>
            <a:off x="3041843" y="2971800"/>
            <a:ext cx="0" cy="640080"/>
          </a:xfrm>
          <a:prstGeom prst="line">
            <a:avLst/>
          </a:prstGeom>
          <a:noFill/>
          <a:ln w="12700">
            <a:solidFill>
              <a:schemeClr val="accent5"/>
            </a:solidFill>
            <a:prstDash val="solid"/>
          </a:ln>
        </p:spPr>
      </p:sp>
      <p:sp>
        <p:nvSpPr>
          <p:cNvPr id="14" name="tl-label-2"/>
          <p:cNvSpPr txBox="1"/>
          <p:nvPr/>
        </p:nvSpPr>
        <p:spPr>
          <a:xfrm>
            <a:off x="2310323"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Eccl 10</a:t>
            </a:r>
            <a:endParaRPr lang="en-US" sz="1500" dirty="0"/>
          </a:p>
          <a:p>
            <a:pPr algn="ctr" indent="0" marL="0">
              <a:buNone/>
            </a:pPr>
            <a:r>
              <a:rPr lang="en-US" sz="1200" dirty="0">
                <a:solidFill>
                  <a:schemeClr val="accent1"/>
                </a:solidFill>
              </a:rPr>
              <a:t>c. 970–930 BC</a:t>
            </a:r>
            <a:endParaRPr lang="en-US" sz="1500" dirty="0"/>
          </a:p>
        </p:txBody>
      </p:sp>
      <p:sp>
        <p:nvSpPr>
          <p:cNvPr id="15" name="tl-dot-3"/>
          <p:cNvSpPr/>
          <p:nvPr/>
        </p:nvSpPr>
        <p:spPr>
          <a:xfrm>
            <a:off x="3940973" y="3630168"/>
            <a:ext cx="237744" cy="237744"/>
          </a:xfrm>
          <a:prstGeom prst="ellipse">
            <a:avLst/>
          </a:prstGeom>
          <a:solidFill>
            <a:schemeClr val="accent1"/>
          </a:solidFill>
          <a:ln w="25400">
            <a:solidFill>
              <a:schemeClr val="bg1"/>
            </a:solidFill>
            <a:prstDash val="solid"/>
          </a:ln>
        </p:spPr>
      </p:sp>
      <p:sp>
        <p:nvSpPr>
          <p:cNvPr id="16" name="tl-tick-3"/>
          <p:cNvSpPr/>
          <p:nvPr/>
        </p:nvSpPr>
        <p:spPr>
          <a:xfrm>
            <a:off x="4059845" y="3886200"/>
            <a:ext cx="0" cy="640080"/>
          </a:xfrm>
          <a:prstGeom prst="line">
            <a:avLst/>
          </a:prstGeom>
          <a:noFill/>
          <a:ln w="12700">
            <a:solidFill>
              <a:schemeClr val="accent5"/>
            </a:solidFill>
            <a:prstDash val="solid"/>
          </a:ln>
        </p:spPr>
      </p:sp>
      <p:sp>
        <p:nvSpPr>
          <p:cNvPr id="17" name="tl-label-3"/>
          <p:cNvSpPr txBox="1"/>
          <p:nvPr/>
        </p:nvSpPr>
        <p:spPr>
          <a:xfrm>
            <a:off x="3328325"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Hos 3</a:t>
            </a:r>
            <a:endParaRPr lang="en-US" sz="1500" dirty="0"/>
          </a:p>
          <a:p>
            <a:pPr algn="ctr" indent="0" marL="0">
              <a:buNone/>
            </a:pPr>
            <a:r>
              <a:rPr lang="en-US" sz="1200" dirty="0">
                <a:solidFill>
                  <a:schemeClr val="accent1"/>
                </a:solidFill>
              </a:rPr>
              <a:t>c. 755–750 BC</a:t>
            </a:r>
            <a:endParaRPr lang="en-US" sz="1500" dirty="0"/>
          </a:p>
        </p:txBody>
      </p:sp>
      <p:sp>
        <p:nvSpPr>
          <p:cNvPr id="18" name="tl-dot-4"/>
          <p:cNvSpPr/>
          <p:nvPr/>
        </p:nvSpPr>
        <p:spPr>
          <a:xfrm>
            <a:off x="4958974" y="3630168"/>
            <a:ext cx="237744" cy="237744"/>
          </a:xfrm>
          <a:prstGeom prst="ellipse">
            <a:avLst/>
          </a:prstGeom>
          <a:solidFill>
            <a:schemeClr val="accent1"/>
          </a:solidFill>
          <a:ln w="25400">
            <a:solidFill>
              <a:schemeClr val="bg1"/>
            </a:solidFill>
            <a:prstDash val="solid"/>
          </a:ln>
        </p:spPr>
      </p:sp>
      <p:sp>
        <p:nvSpPr>
          <p:cNvPr id="19" name="tl-tick-4"/>
          <p:cNvSpPr/>
          <p:nvPr/>
        </p:nvSpPr>
        <p:spPr>
          <a:xfrm>
            <a:off x="5077846" y="2971800"/>
            <a:ext cx="0" cy="640080"/>
          </a:xfrm>
          <a:prstGeom prst="line">
            <a:avLst/>
          </a:prstGeom>
          <a:noFill/>
          <a:ln w="12700">
            <a:solidFill>
              <a:schemeClr val="accent5"/>
            </a:solidFill>
            <a:prstDash val="solid"/>
          </a:ln>
        </p:spPr>
      </p:sp>
      <p:sp>
        <p:nvSpPr>
          <p:cNvPr id="20" name="tl-label-4"/>
          <p:cNvSpPr txBox="1"/>
          <p:nvPr/>
        </p:nvSpPr>
        <p:spPr>
          <a:xfrm>
            <a:off x="4346326"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Isa 62</a:t>
            </a:r>
            <a:endParaRPr lang="en-US" sz="1500" dirty="0"/>
          </a:p>
          <a:p>
            <a:pPr algn="ctr" indent="0" marL="0">
              <a:buNone/>
            </a:pPr>
            <a:r>
              <a:rPr lang="en-US" sz="1200" dirty="0">
                <a:solidFill>
                  <a:schemeClr val="accent1"/>
                </a:solidFill>
              </a:rPr>
              <a:t>c. 740–700 BC</a:t>
            </a:r>
            <a:endParaRPr lang="en-US" sz="1500" dirty="0"/>
          </a:p>
        </p:txBody>
      </p:sp>
      <p:sp>
        <p:nvSpPr>
          <p:cNvPr id="21" name="tl-dot-5"/>
          <p:cNvSpPr/>
          <p:nvPr/>
        </p:nvSpPr>
        <p:spPr>
          <a:xfrm>
            <a:off x="5976976" y="3630168"/>
            <a:ext cx="237744" cy="237744"/>
          </a:xfrm>
          <a:prstGeom prst="ellipse">
            <a:avLst/>
          </a:prstGeom>
          <a:solidFill>
            <a:schemeClr val="accent1"/>
          </a:solidFill>
          <a:ln w="25400">
            <a:solidFill>
              <a:schemeClr val="bg1"/>
            </a:solidFill>
            <a:prstDash val="solid"/>
          </a:ln>
        </p:spPr>
      </p:sp>
      <p:sp>
        <p:nvSpPr>
          <p:cNvPr id="22" name="tl-tick-5"/>
          <p:cNvSpPr/>
          <p:nvPr/>
        </p:nvSpPr>
        <p:spPr>
          <a:xfrm>
            <a:off x="6095848" y="3886200"/>
            <a:ext cx="0" cy="640080"/>
          </a:xfrm>
          <a:prstGeom prst="line">
            <a:avLst/>
          </a:prstGeom>
          <a:noFill/>
          <a:ln w="12700">
            <a:solidFill>
              <a:schemeClr val="accent5"/>
            </a:solidFill>
            <a:prstDash val="solid"/>
          </a:ln>
        </p:spPr>
      </p:sp>
      <p:sp>
        <p:nvSpPr>
          <p:cNvPr id="23" name="tl-label-5"/>
          <p:cNvSpPr txBox="1"/>
          <p:nvPr/>
        </p:nvSpPr>
        <p:spPr>
          <a:xfrm>
            <a:off x="5364328"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Jer 14</a:t>
            </a:r>
            <a:endParaRPr lang="en-US" sz="1500" dirty="0"/>
          </a:p>
          <a:p>
            <a:pPr algn="ctr" indent="0" marL="0">
              <a:buNone/>
            </a:pPr>
            <a:r>
              <a:rPr lang="en-US" sz="1200" dirty="0">
                <a:solidFill>
                  <a:schemeClr val="accent1"/>
                </a:solidFill>
              </a:rPr>
              <a:t>c. 627–586 BC</a:t>
            </a:r>
            <a:endParaRPr lang="en-US" sz="1500" dirty="0"/>
          </a:p>
        </p:txBody>
      </p:sp>
      <p:sp>
        <p:nvSpPr>
          <p:cNvPr id="24" name="tl-dot-6"/>
          <p:cNvSpPr/>
          <p:nvPr/>
        </p:nvSpPr>
        <p:spPr>
          <a:xfrm>
            <a:off x="6994977" y="3630168"/>
            <a:ext cx="237744" cy="237744"/>
          </a:xfrm>
          <a:prstGeom prst="ellipse">
            <a:avLst/>
          </a:prstGeom>
          <a:solidFill>
            <a:schemeClr val="accent1"/>
          </a:solidFill>
          <a:ln w="25400">
            <a:solidFill>
              <a:schemeClr val="bg1"/>
            </a:solidFill>
            <a:prstDash val="solid"/>
          </a:ln>
        </p:spPr>
      </p:sp>
      <p:sp>
        <p:nvSpPr>
          <p:cNvPr id="25" name="tl-tick-6"/>
          <p:cNvSpPr/>
          <p:nvPr/>
        </p:nvSpPr>
        <p:spPr>
          <a:xfrm>
            <a:off x="7113849" y="2971800"/>
            <a:ext cx="0" cy="640080"/>
          </a:xfrm>
          <a:prstGeom prst="line">
            <a:avLst/>
          </a:prstGeom>
          <a:noFill/>
          <a:ln w="12700">
            <a:solidFill>
              <a:schemeClr val="accent5"/>
            </a:solidFill>
            <a:prstDash val="solid"/>
          </a:ln>
        </p:spPr>
      </p:sp>
      <p:sp>
        <p:nvSpPr>
          <p:cNvPr id="26" name="tl-label-6"/>
          <p:cNvSpPr txBox="1"/>
          <p:nvPr/>
        </p:nvSpPr>
        <p:spPr>
          <a:xfrm>
            <a:off x="6382329"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2 Chron 35</a:t>
            </a:r>
            <a:endParaRPr lang="en-US" sz="1500" dirty="0"/>
          </a:p>
          <a:p>
            <a:pPr algn="ctr" indent="0" marL="0">
              <a:buNone/>
            </a:pPr>
            <a:r>
              <a:rPr lang="en-US" sz="1200" dirty="0">
                <a:solidFill>
                  <a:schemeClr val="accent1"/>
                </a:solidFill>
              </a:rPr>
              <a:t>c. 622–609 BC</a:t>
            </a:r>
            <a:endParaRPr lang="en-US" sz="1500" dirty="0"/>
          </a:p>
        </p:txBody>
      </p:sp>
      <p:sp>
        <p:nvSpPr>
          <p:cNvPr id="27" name="tl-dot-7"/>
          <p:cNvSpPr/>
          <p:nvPr/>
        </p:nvSpPr>
        <p:spPr>
          <a:xfrm>
            <a:off x="8012979" y="3630168"/>
            <a:ext cx="237744" cy="237744"/>
          </a:xfrm>
          <a:prstGeom prst="ellipse">
            <a:avLst/>
          </a:prstGeom>
          <a:solidFill>
            <a:schemeClr val="accent1"/>
          </a:solidFill>
          <a:ln w="25400">
            <a:solidFill>
              <a:schemeClr val="bg1"/>
            </a:solidFill>
            <a:prstDash val="solid"/>
          </a:ln>
        </p:spPr>
      </p:sp>
      <p:sp>
        <p:nvSpPr>
          <p:cNvPr id="28" name="tl-tick-7"/>
          <p:cNvSpPr/>
          <p:nvPr/>
        </p:nvSpPr>
        <p:spPr>
          <a:xfrm>
            <a:off x="8131851" y="3886200"/>
            <a:ext cx="0" cy="640080"/>
          </a:xfrm>
          <a:prstGeom prst="line">
            <a:avLst/>
          </a:prstGeom>
          <a:noFill/>
          <a:ln w="12700">
            <a:solidFill>
              <a:schemeClr val="accent5"/>
            </a:solidFill>
            <a:prstDash val="solid"/>
          </a:ln>
        </p:spPr>
      </p:sp>
      <p:sp>
        <p:nvSpPr>
          <p:cNvPr id="29" name="tl-label-7"/>
          <p:cNvSpPr txBox="1"/>
          <p:nvPr/>
        </p:nvSpPr>
        <p:spPr>
          <a:xfrm>
            <a:off x="7400331"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Esth 5</a:t>
            </a:r>
            <a:endParaRPr lang="en-US" sz="1500" dirty="0"/>
          </a:p>
          <a:p>
            <a:pPr algn="ctr" indent="0" marL="0">
              <a:buNone/>
            </a:pPr>
            <a:r>
              <a:rPr lang="en-US" sz="1200" dirty="0">
                <a:solidFill>
                  <a:schemeClr val="accent1"/>
                </a:solidFill>
              </a:rPr>
              <a:t>c. 474 BC</a:t>
            </a:r>
            <a:endParaRPr lang="en-US" sz="1500" dirty="0"/>
          </a:p>
        </p:txBody>
      </p:sp>
      <p:sp>
        <p:nvSpPr>
          <p:cNvPr id="30" name="tl-dot-8"/>
          <p:cNvSpPr/>
          <p:nvPr/>
        </p:nvSpPr>
        <p:spPr>
          <a:xfrm>
            <a:off x="9030980" y="3630168"/>
            <a:ext cx="237744" cy="237744"/>
          </a:xfrm>
          <a:prstGeom prst="ellipse">
            <a:avLst/>
          </a:prstGeom>
          <a:solidFill>
            <a:schemeClr val="accent3"/>
          </a:solidFill>
          <a:ln w="25400">
            <a:solidFill>
              <a:schemeClr val="bg1"/>
            </a:solidFill>
            <a:prstDash val="solid"/>
          </a:ln>
        </p:spPr>
      </p:sp>
      <p:sp>
        <p:nvSpPr>
          <p:cNvPr id="31" name="tl-tick-8"/>
          <p:cNvSpPr/>
          <p:nvPr/>
        </p:nvSpPr>
        <p:spPr>
          <a:xfrm>
            <a:off x="9149852" y="2971800"/>
            <a:ext cx="0" cy="640080"/>
          </a:xfrm>
          <a:prstGeom prst="line">
            <a:avLst/>
          </a:prstGeom>
          <a:noFill/>
          <a:ln w="12700">
            <a:solidFill>
              <a:schemeClr val="accent5"/>
            </a:solidFill>
            <a:prstDash val="solid"/>
          </a:ln>
        </p:spPr>
      </p:sp>
      <p:sp>
        <p:nvSpPr>
          <p:cNvPr id="32" name="tl-label-8"/>
          <p:cNvSpPr txBox="1"/>
          <p:nvPr/>
        </p:nvSpPr>
        <p:spPr>
          <a:xfrm>
            <a:off x="8418332"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Acts 18</a:t>
            </a:r>
            <a:endParaRPr lang="en-US" sz="1500" dirty="0"/>
          </a:p>
          <a:p>
            <a:pPr algn="ctr" indent="0" marL="0">
              <a:buNone/>
            </a:pPr>
            <a:r>
              <a:rPr lang="en-US" sz="1200" dirty="0">
                <a:solidFill>
                  <a:schemeClr val="accent3"/>
                </a:solidFill>
              </a:rPr>
              <a:t>c. AD 50–52</a:t>
            </a:r>
            <a:endParaRPr lang="en-US" sz="1500" dirty="0"/>
          </a:p>
        </p:txBody>
      </p:sp>
      <p:sp>
        <p:nvSpPr>
          <p:cNvPr id="33" name="tl-dot-9"/>
          <p:cNvSpPr/>
          <p:nvPr/>
        </p:nvSpPr>
        <p:spPr>
          <a:xfrm>
            <a:off x="10048982" y="3630168"/>
            <a:ext cx="237744" cy="237744"/>
          </a:xfrm>
          <a:prstGeom prst="ellipse">
            <a:avLst/>
          </a:prstGeom>
          <a:solidFill>
            <a:schemeClr val="accent3"/>
          </a:solidFill>
          <a:ln w="25400">
            <a:solidFill>
              <a:schemeClr val="bg1"/>
            </a:solidFill>
            <a:prstDash val="solid"/>
          </a:ln>
        </p:spPr>
      </p:sp>
      <p:sp>
        <p:nvSpPr>
          <p:cNvPr id="34" name="tl-tick-9"/>
          <p:cNvSpPr/>
          <p:nvPr/>
        </p:nvSpPr>
        <p:spPr>
          <a:xfrm>
            <a:off x="10167854" y="3886200"/>
            <a:ext cx="0" cy="640080"/>
          </a:xfrm>
          <a:prstGeom prst="line">
            <a:avLst/>
          </a:prstGeom>
          <a:noFill/>
          <a:ln w="12700">
            <a:solidFill>
              <a:schemeClr val="accent5"/>
            </a:solidFill>
            <a:prstDash val="solid"/>
          </a:ln>
        </p:spPr>
      </p:sp>
      <p:sp>
        <p:nvSpPr>
          <p:cNvPr id="35" name="tl-label-9"/>
          <p:cNvSpPr txBox="1"/>
          <p:nvPr/>
        </p:nvSpPr>
        <p:spPr>
          <a:xfrm>
            <a:off x="9436334"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Acts 19</a:t>
            </a:r>
            <a:endParaRPr lang="en-US" sz="1500" dirty="0"/>
          </a:p>
          <a:p>
            <a:pPr algn="ctr" indent="0" marL="0">
              <a:buNone/>
            </a:pPr>
            <a:r>
              <a:rPr lang="en-US" sz="1200" dirty="0">
                <a:solidFill>
                  <a:schemeClr val="accent3"/>
                </a:solidFill>
              </a:rPr>
              <a:t>c. AD 52–55</a:t>
            </a:r>
            <a:endParaRPr lang="en-US" sz="1500" dirty="0"/>
          </a:p>
        </p:txBody>
      </p:sp>
      <p:sp>
        <p:nvSpPr>
          <p:cNvPr id="36" name="tl-dot-10"/>
          <p:cNvSpPr/>
          <p:nvPr/>
        </p:nvSpPr>
        <p:spPr>
          <a:xfrm>
            <a:off x="11066983" y="3630168"/>
            <a:ext cx="237744" cy="237744"/>
          </a:xfrm>
          <a:prstGeom prst="ellipse">
            <a:avLst/>
          </a:prstGeom>
          <a:solidFill>
            <a:schemeClr val="accent3"/>
          </a:solidFill>
          <a:ln w="25400">
            <a:solidFill>
              <a:schemeClr val="bg1"/>
            </a:solidFill>
            <a:prstDash val="solid"/>
          </a:ln>
        </p:spPr>
      </p:sp>
      <p:sp>
        <p:nvSpPr>
          <p:cNvPr id="37" name="tl-tick-10"/>
          <p:cNvSpPr/>
          <p:nvPr/>
        </p:nvSpPr>
        <p:spPr>
          <a:xfrm>
            <a:off x="11185855" y="2971800"/>
            <a:ext cx="0" cy="640080"/>
          </a:xfrm>
          <a:prstGeom prst="line">
            <a:avLst/>
          </a:prstGeom>
          <a:noFill/>
          <a:ln w="12700">
            <a:solidFill>
              <a:schemeClr val="accent5"/>
            </a:solidFill>
            <a:prstDash val="solid"/>
          </a:ln>
        </p:spPr>
      </p:sp>
      <p:sp>
        <p:nvSpPr>
          <p:cNvPr id="38" name="tl-label-10"/>
          <p:cNvSpPr txBox="1"/>
          <p:nvPr/>
        </p:nvSpPr>
        <p:spPr>
          <a:xfrm>
            <a:off x="10454335"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Rev 16</a:t>
            </a:r>
            <a:endParaRPr lang="en-US" sz="1500" dirty="0"/>
          </a:p>
          <a:p>
            <a:pPr algn="ctr" indent="0" marL="0">
              <a:buNone/>
            </a:pPr>
            <a:r>
              <a:rPr lang="en-US" sz="1200" dirty="0">
                <a:solidFill>
                  <a:schemeClr val="accent3"/>
                </a:solidFill>
              </a:rPr>
              <a:t>c. AD 95</a:t>
            </a:r>
            <a:endParaRPr lang="en-US" sz="1500" dirty="0"/>
          </a:p>
        </p:txBody>
      </p:sp>
      <p:sp>
        <p:nvSpPr>
          <p:cNvPr id="39" name="tl-legend-ot"/>
          <p:cNvSpPr txBox="1"/>
          <p:nvPr/>
        </p:nvSpPr>
        <p:spPr>
          <a:xfrm>
            <a:off x="548640" y="5669280"/>
            <a:ext cx="2011680" cy="320040"/>
          </a:xfrm>
          <a:prstGeom prst="rect">
            <a:avLst/>
          </a:prstGeom>
          <a:noFill/>
          <a:ln/>
        </p:spPr>
        <p:txBody>
          <a:bodyPr wrap="square" lIns="0" tIns="0" rIns="0" bIns="0" rtlCol="0" anchor="ctr"/>
          <a:lstStyle/>
          <a:p>
            <a:pPr indent="0" marL="0">
              <a:buNone/>
            </a:pPr>
            <a:r>
              <a:rPr lang="en-US" sz="1200" b="1" dirty="0">
                <a:solidFill>
                  <a:schemeClr val="accent1"/>
                </a:solidFill>
              </a:rPr>
              <a:t>Old Testament</a:t>
            </a:r>
            <a:endParaRPr lang="en-US" sz="1200" dirty="0"/>
          </a:p>
        </p:txBody>
      </p:sp>
      <p:sp>
        <p:nvSpPr>
          <p:cNvPr id="40" name="tl-legend-nt"/>
          <p:cNvSpPr txBox="1"/>
          <p:nvPr/>
        </p:nvSpPr>
        <p:spPr>
          <a:xfrm>
            <a:off x="2560320" y="5669280"/>
            <a:ext cx="2011680" cy="320040"/>
          </a:xfrm>
          <a:prstGeom prst="rect">
            <a:avLst/>
          </a:prstGeom>
          <a:noFill/>
          <a:ln/>
        </p:spPr>
        <p:txBody>
          <a:bodyPr wrap="square" lIns="0" tIns="0" rIns="0" bIns="0" rtlCol="0" anchor="ctr"/>
          <a:lstStyle/>
          <a:p>
            <a:pPr indent="0" marL="0">
              <a:buNone/>
            </a:pPr>
            <a:r>
              <a:rPr lang="en-US" sz="1200" b="1" dirty="0">
                <a:solidFill>
                  <a:schemeClr val="accent3"/>
                </a:solidFill>
              </a:rPr>
              <a:t>New Testament</a:t>
            </a:r>
            <a:endParaRPr lang="en-US" sz="1200" dirty="0"/>
          </a:p>
        </p:txBody>
      </p:sp>
      <p:sp>
        <p:nvSpPr>
          <p:cNvPr id="41" name="tl-note"/>
          <p:cNvSpPr txBox="1"/>
          <p:nvPr/>
        </p:nvSpPr>
        <p:spPr>
          <a:xfrm>
            <a:off x="4572000" y="5669280"/>
            <a:ext cx="7071055" cy="320040"/>
          </a:xfrm>
          <a:prstGeom prst="rect">
            <a:avLst/>
          </a:prstGeom>
          <a:noFill/>
          <a:ln/>
        </p:spPr>
        <p:txBody>
          <a:bodyPr wrap="square" lIns="0" tIns="0" rIns="0" bIns="0" rtlCol="0" anchor="ctr"/>
          <a:lstStyle/>
          <a:p>
            <a:pPr algn="r" indent="0" marL="0">
              <a:buNone/>
            </a:pPr>
            <a:r>
              <a:rPr lang="en-US" sz="1200" i="1" dirty="0">
                <a:solidFill>
                  <a:schemeClr val="accent4"/>
                </a:solidFill>
              </a:rPr>
              <a:t>Job 6 is undated (Scripture gives no year). Spacing is by order, not to scale.</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Chronology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Joshua to Solomon:  </a:t>
            </a:r>
            <a:pPr indent="0" marL="0">
              <a:buNone/>
            </a:pPr>
            <a:r>
              <a:rPr lang="en-US" sz="1500" dirty="0">
                <a:solidFill>
                  <a:schemeClr val="tx1"/>
                </a:solidFill>
              </a:rPr>
              <a:t>Joshua 22 is about 1399 BC (derived), after the crossing of Jordan in 1406 BC (working); 2 Samuel 17 is in Absalom's revolt, 978 BC (working); and Ecclesiastes 10, if from Solomon, falls in about 970-930 BC (derived).</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prophets and the last kings:  </a:t>
            </a:r>
            <a:pPr indent="0" marL="0">
              <a:buNone/>
            </a:pPr>
            <a:r>
              <a:rPr lang="en-US" sz="1500" dirty="0">
                <a:solidFill>
                  <a:schemeClr val="tx1"/>
                </a:solidFill>
              </a:rPr>
              <a:t>Hosea 3 is about 755-750 BC (derived), before the fall of Samaria in 722 BC (stated); Isaiah 62 is within Isaiah's ministry, about 740-700 BC (derived); Josiah's passover in 2 Chronicles 35 is 622 BC (working), with his death about 609 BC (derived); and Jeremiah 14 falls in Jeremiah's ministry from about 627 BC (derived) to 586 BC (stated).</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Persia and the church:  </a:t>
            </a:r>
            <a:pPr indent="0" marL="0">
              <a:buNone/>
            </a:pPr>
            <a:r>
              <a:rPr lang="en-US" sz="1500" dirty="0">
                <a:solidFill>
                  <a:schemeClr val="tx1"/>
                </a:solidFill>
              </a:rPr>
              <a:t>Esther 5 is about 474 BC (derived); Acts 18 is about AD 50-52 (derived), after the Jerusalem Council of AD 49 (working); Acts 19 is about AD 52-55 (derived); and John saw Revelation 16 about AD 95 (derived), of events still to come.</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Undated:  </a:t>
            </a:r>
            <a:pPr indent="0" marL="0">
              <a:buNone/>
            </a:pPr>
            <a:r>
              <a:rPr lang="en-US" sz="1500" dirty="0">
                <a:solidFill>
                  <a:schemeClr val="tx1"/>
                </a:solidFill>
              </a:rPr>
              <a:t>Job 6 gives no year.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4) GEOGRAPHY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Geography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Megiddo and the Euphrates:  </a:t>
            </a:r>
            <a:pPr indent="0" marL="0">
              <a:buNone/>
            </a:pPr>
            <a:r>
              <a:rPr lang="en-US" sz="1700" dirty="0">
                <a:solidFill>
                  <a:schemeClr val="tx1"/>
                </a:solidFill>
              </a:rPr>
              <a:t>Necho came “to fight against Charchemish by Euphrates” (2 Chron 35:20), and Josiah “came to fight in the valley of Megiddo” (2 Chron 35:22); in the vision the sixth angel poured his vial “upon the great river Euphrates” (Rev 16:12), and the kings were gathered “into a place called in the Hebrew tongue Armageddon” (Rev 16:16), the mountain of Megiddo.</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Jordan and Gilead:  </a:t>
            </a:r>
            <a:pPr indent="0" marL="0">
              <a:buNone/>
            </a:pPr>
            <a:r>
              <a:rPr lang="en-US" sz="1700" dirty="0">
                <a:solidFill>
                  <a:schemeClr val="tx1"/>
                </a:solidFill>
              </a:rPr>
              <a:t>The eastern tribes said, “the LORD hath made Jordan a border between us and you” (Josh 22:25), and went “unto the country of Gilead” (Josh 22:9); David's people “passed over Jordan” by the morning light (2 Sam 17:22), and “Israel and Absalom pitched in the land of Gilead” (2 Sam 17:26).</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Zion and Jerusalem:  </a:t>
            </a:r>
            <a:pPr indent="0" marL="0">
              <a:buNone/>
            </a:pPr>
            <a:r>
              <a:rPr lang="en-US" sz="1700" dirty="0">
                <a:solidFill>
                  <a:schemeClr val="tx1"/>
                </a:solidFill>
              </a:rPr>
              <a:t>“For Zion's sake will I not hold my peace, and for Jerusalem's sake I will not rest” (Isa 62:1); Jeremiah asks, “hath thy soul lothed Zion?” (Jer 14:19); Josiah's servants “brought him to Jerusalem, and he died” (2 Chron 35:24); and Paul “purposed in the spirit” to go to Jerusalem (Acts 19:21).</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The LORD's love for an unfaithful people:  </a:t>
            </a:r>
            <a:pPr indent="0" marL="0">
              <a:buNone/>
            </a:pPr>
            <a:r>
              <a:rPr lang="en-US" sz="1700" dirty="0">
                <a:solidFill>
                  <a:schemeClr val="tx1"/>
                </a:solidFill>
              </a:rPr>
              <a:t>Hosea is to love an adulteress “according to the love of the LORD toward the children of Israel” (Hos 3:1); Isaiah says, “as the bridegroom rejoiceth over the bride, so shall thy God rejoice over thee” (Isa 62:5); and Jeremiah pleads, “Do not abhor us, for thy name's sake” (Jer 14:21).</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Repentance and its refusal:  </a:t>
            </a:r>
            <a:pPr indent="0" marL="0">
              <a:buNone/>
            </a:pPr>
            <a:r>
              <a:rPr lang="en-US" sz="1700" dirty="0">
                <a:solidFill>
                  <a:schemeClr val="tx1"/>
                </a:solidFill>
              </a:rPr>
              <a:t>“Afterward shall the children of Israel return, and seek the LORD their God” (Hos 3:5); Judah prays, “We acknowledge, O LORD, our wickedness” (Jer 14:20); at Ephesus “many that believed came, and confessed, and shewed their deeds” (Acts 19:18); but under the vials men “repented not to give him glory” (Rev 16:9).</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Waters that fail:  </a:t>
            </a:r>
            <a:pPr indent="0" marL="0">
              <a:buNone/>
            </a:pPr>
            <a:r>
              <a:rPr lang="en-US" sz="1700" dirty="0">
                <a:solidFill>
                  <a:schemeClr val="tx1"/>
                </a:solidFill>
              </a:rPr>
              <a:t>The nobles “came to the pits, and found no water” (Jer 14:3); Job's brethren are “as the stream of brooks they pass away” (Job 6:15); and in the vision the Euphrates' “water thereof was dried up” (Rev 16:12).</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6) EXHORTATION TO THE READER</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Loved, Taught, and Ready</a:t>
            </a:r>
            <a:endParaRPr lang="en-US" sz="3600" dirty="0"/>
          </a:p>
        </p:txBody>
      </p:sp>
      <p:pic>
        <p:nvPicPr>
          <p:cNvPr id="4" name="exh-icon" descr="Scroll">    </p:cNvPr>
          <p:cNvPicPr>
            <a:picLocks noChangeAspect="1"/>
          </p:cNvPicPr>
          <p:nvPr/>
        </p:nvPicPr>
        <p:blipFill>
          <a:blip r:embed="rId1"/>
          <a:stretch>
            <a:fillRect/>
          </a:stretch>
        </p:blipFill>
        <p:spPr>
          <a:xfrm>
            <a:off x="548640" y="1965960"/>
            <a:ext cx="548640" cy="548640"/>
          </a:xfrm>
          <a:prstGeom prst="rect">
            <a:avLst/>
          </a:prstGeom>
        </p:spPr>
      </p:pic>
      <p:sp>
        <p:nvSpPr>
          <p:cNvPr id="5" name="exh-text"/>
          <p:cNvSpPr txBox="1"/>
          <p:nvPr/>
        </p:nvSpPr>
        <p:spPr>
          <a:xfrm>
            <a:off x="1417320" y="1920240"/>
            <a:ext cx="10225735" cy="4206240"/>
          </a:xfrm>
          <a:prstGeom prst="rect">
            <a:avLst/>
          </a:prstGeom>
          <a:noFill/>
          <a:ln/>
        </p:spPr>
        <p:txBody>
          <a:bodyPr wrap="square" lIns="0" tIns="0" rIns="0" bIns="0" rtlCol="0" anchor="t"/>
          <a:lstStyle/>
          <a:p>
            <a:pPr indent="0" marL="0">
              <a:spcAft>
                <a:spcPts val="1200"/>
              </a:spcAft>
              <a:buNone/>
            </a:pPr>
            <a:r>
              <a:rPr lang="en-US" sz="1800" dirty="0">
                <a:solidFill>
                  <a:schemeClr val="bg1"/>
                </a:solidFill>
              </a:rPr>
              <a:t>Dear reader, today's chapters show the LORD loving a people who did not deserve it. He told Hosea to love an adulteress “according to the love of the LORD toward the children of Israel” (Hos 3:1), and he says of Zion, “the LORD delighteth in thee” (Isa 62:4). Like Judah in the drought, say to him, “We acknowledge, O LORD, our wickedness” (Jer 14:20), and like Israel, “return, and seek the LORD” (Hos 3:5).</a:t>
            </a:r>
            <a:endParaRPr lang="en-US" sz="1800" dirty="0"/>
          </a:p>
          <a:p>
            <a:pPr indent="0" marL="0">
              <a:spcAft>
                <a:spcPts val="1200"/>
              </a:spcAft>
              <a:buNone/>
            </a:pPr>
            <a:r>
              <a:rPr lang="en-US" sz="1800" dirty="0">
                <a:solidFill>
                  <a:schemeClr val="bg1"/>
                </a:solidFill>
              </a:rPr>
              <a:t>Then listen for wise counsel. Josiah “hearkened not unto the words of Necho from the mouth of God” (2 Chron 35:22), and died in the valley of Megiddo. Job asked his friends, “Teach me, and I will hold my tongue” (Job 6:24), and Apollos, “mighty in the scriptures” (Acts 18:24), let Aquila and Priscilla teach him “the way of God more perfectly” (Acts 18:26). “The words of a wise man's mouth are gracious” (Eccl 10:12).</a:t>
            </a:r>
            <a:endParaRPr lang="en-US" sz="1800" dirty="0"/>
          </a:p>
          <a:p>
            <a:pPr indent="0" marL="0">
              <a:spcAft>
                <a:spcPts val="1200"/>
              </a:spcAft>
              <a:buNone/>
            </a:pPr>
            <a:r>
              <a:rPr lang="en-US" sz="1800" dirty="0">
                <a:solidFill>
                  <a:schemeClr val="bg1"/>
                </a:solidFill>
              </a:rPr>
              <a:t>And be ready. The Lord says, “Behold, I come as a thief. Blessed is he that watcheth” (Rev 16:15). Do not be like those who “repented not to give him glory” (Rev 16:9). At Ephesus “the name of the Lord Jesus was magnified” (Acts 19:17); let it be magnified in you, and “take diligent heed” to love the LORD your God and “to cleave unto him” (Josh 22:5).</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pic>
        <p:nvPicPr>
          <p:cNvPr id="2" name="finale-logo" descr="Memorize The Bible logo">    </p:cNvPr>
          <p:cNvPicPr>
            <a:picLocks noChangeAspect="1"/>
          </p:cNvPicPr>
          <p:nvPr/>
        </p:nvPicPr>
        <p:blipFill>
          <a:blip r:embed="rId1"/>
          <a:stretch>
            <a:fillRect/>
          </a:stretch>
        </p:blipFill>
        <p:spPr>
          <a:xfrm>
            <a:off x="8351215" y="777240"/>
            <a:ext cx="3291840" cy="4937760"/>
          </a:xfrm>
          <a:prstGeom prst="rect">
            <a:avLst/>
          </a:prstGeom>
          <a:effectLst>
            <a:outerShdw sx="100000" sy="100000" kx="0" ky="0" algn="bl" rotWithShape="0" blurRad="101600" dist="38100" dir="5400000">
              <a:srgbClr val="000000">
                <a:alpha val="30000"/>
              </a:srgbClr>
            </a:outerShdw>
          </a:effectLst>
        </p:spPr>
      </p:pic>
      <p:sp>
        <p:nvSpPr>
          <p:cNvPr id="3" name="finale-kicker"/>
          <p:cNvSpPr txBox="1"/>
          <p:nvPr/>
        </p:nvSpPr>
        <p:spPr>
          <a:xfrm>
            <a:off x="548640" y="1417320"/>
            <a:ext cx="6949440" cy="411480"/>
          </a:xfrm>
          <a:prstGeom prst="rect">
            <a:avLst/>
          </a:prstGeom>
          <a:noFill/>
          <a:ln/>
        </p:spPr>
        <p:txBody>
          <a:bodyPr wrap="square" lIns="0" tIns="0" rIns="0" bIns="0" rtlCol="0" anchor="ctr"/>
          <a:lstStyle/>
          <a:p>
            <a:pPr indent="0" marL="0">
              <a:buNone/>
            </a:pPr>
            <a:r>
              <a:rPr lang="en-US" sz="1400" b="1" spc="300" kern="0" dirty="0">
                <a:solidFill>
                  <a:schemeClr val="accent2"/>
                </a:solidFill>
              </a:rPr>
              <a:t>END OF TODAY'S REVIEW</a:t>
            </a:r>
            <a:endParaRPr lang="en-US" sz="1400" dirty="0"/>
          </a:p>
        </p:txBody>
      </p:sp>
      <p:sp>
        <p:nvSpPr>
          <p:cNvPr id="4" name="finale-title"/>
          <p:cNvSpPr txBox="1"/>
          <p:nvPr/>
        </p:nvSpPr>
        <p:spPr>
          <a:xfrm>
            <a:off x="548640" y="1828800"/>
            <a:ext cx="6949440" cy="1645920"/>
          </a:xfrm>
          <a:prstGeom prst="rect">
            <a:avLst/>
          </a:prstGeom>
          <a:noFill/>
          <a:ln/>
        </p:spPr>
        <p:txBody>
          <a:bodyPr wrap="square" lIns="0" tIns="0" rIns="0" bIns="0" rtlCol="0" anchor="t"/>
          <a:lstStyle/>
          <a:p>
            <a:pPr indent="0" marL="0">
              <a:buNone/>
            </a:pPr>
            <a:r>
              <a:rPr lang="en-US" sz="4800" b="1" dirty="0">
                <a:solidFill>
                  <a:schemeClr val="tx2"/>
                </a:solidFill>
                <a:latin typeface="Cambria" pitchFamily="34" charset="0"/>
                <a:ea typeface="Cambria" pitchFamily="34" charset="-122"/>
                <a:cs typeface="Cambria" pitchFamily="34" charset="-120"/>
              </a:rPr>
              <a:t>Thank You for Studying Today</a:t>
            </a:r>
            <a:endParaRPr lang="en-US" sz="4800" dirty="0"/>
          </a:p>
        </p:txBody>
      </p:sp>
      <p:sp>
        <p:nvSpPr>
          <p:cNvPr id="5" name="finale-subtitle"/>
          <p:cNvSpPr txBox="1"/>
          <p:nvPr/>
        </p:nvSpPr>
        <p:spPr>
          <a:xfrm>
            <a:off x="548640" y="3520440"/>
            <a:ext cx="6949440" cy="640080"/>
          </a:xfrm>
          <a:prstGeom prst="rect">
            <a:avLst/>
          </a:prstGeom>
          <a:noFill/>
          <a:ln/>
        </p:spPr>
        <p:txBody>
          <a:bodyPr wrap="square" lIns="0" tIns="0" rIns="0" bIns="0" rtlCol="0" anchor="ctr"/>
          <a:lstStyle/>
          <a:p>
            <a:pPr indent="0" marL="0">
              <a:buNone/>
            </a:pPr>
            <a:r>
              <a:rPr lang="en-US" sz="3200" i="1" dirty="0">
                <a:solidFill>
                  <a:schemeClr val="accent2"/>
                </a:solidFill>
                <a:latin typeface="Cambria" pitchFamily="34" charset="0"/>
                <a:ea typeface="Cambria" pitchFamily="34" charset="-122"/>
                <a:cs typeface="Cambria" pitchFamily="34" charset="-120"/>
              </a:rPr>
              <a:t>See You Tomorrow!</a:t>
            </a:r>
            <a:endParaRPr lang="en-US" sz="3200" dirty="0"/>
          </a:p>
        </p:txBody>
      </p:sp>
      <p:sp>
        <p:nvSpPr>
          <p:cNvPr id="6" name="finale-meta"/>
          <p:cNvSpPr txBox="1"/>
          <p:nvPr/>
        </p:nvSpPr>
        <p:spPr>
          <a:xfrm>
            <a:off x="548640" y="4206240"/>
            <a:ext cx="6949440" cy="365760"/>
          </a:xfrm>
          <a:prstGeom prst="rect">
            <a:avLst/>
          </a:prstGeom>
          <a:noFill/>
          <a:ln/>
        </p:spPr>
        <p:txBody>
          <a:bodyPr wrap="square" lIns="0" tIns="0" rIns="0" bIns="0" rtlCol="0" anchor="ctr"/>
          <a:lstStyle/>
          <a:p>
            <a:pPr indent="0" marL="0">
              <a:buNone/>
            </a:pPr>
            <a:r>
              <a:rPr lang="en-US" sz="1600" dirty="0">
                <a:solidFill>
                  <a:schemeClr val="accent4"/>
                </a:solidFill>
              </a:rPr>
              <a:t>Friday, 11/06/26  ·  12 chapters  ·  Small Size</a:t>
            </a:r>
            <a:endParaRPr lang="en-US" sz="1600" dirty="0"/>
          </a:p>
        </p:txBody>
      </p:sp>
      <p:sp>
        <p:nvSpPr>
          <p:cNvPr id="7" name="finale-button"/>
          <p:cNvSpPr/>
          <p:nvPr/>
        </p:nvSpPr>
        <p:spPr>
          <a:xfrm>
            <a:off x="548640" y="4937760"/>
            <a:ext cx="3840480" cy="640080"/>
          </a:xfrm>
          <a:prstGeom prst="roundRect">
            <a:avLst>
              <a:gd name="adj" fmla="val 50000"/>
            </a:avLst>
          </a:prstGeom>
          <a:solidFill>
            <a:schemeClr val="accent1"/>
          </a:solidFill>
          <a:ln/>
          <a:effectLst>
            <a:outerShdw sx="100000" sy="100000" kx="0" ky="0" algn="bl" rotWithShape="0" blurRad="76200" dist="25400" dir="5400000">
              <a:srgbClr val="000000">
                <a:alpha val="25000"/>
              </a:srgbClr>
            </a:outerShdw>
          </a:effectLst>
        </p:spPr>
        <p:txBody>
          <a:bodyPr wrap="square" lIns="0" tIns="0" rIns="0" bIns="0" rtlCol="0" anchor="ctr"/>
          <a:lstStyle/>
          <a:p>
            <a:pPr algn="ctr" indent="0" marL="0">
              <a:buNone/>
            </a:pPr>
            <a:r>
              <a:rPr lang="en-US" sz="2000" b="1" dirty="0">
                <a:solidFill>
                  <a:schemeClr val="bg1"/>
                </a:solidFill>
                <a:latin typeface="Cambria" pitchFamily="34" charset="0"/>
                <a:ea typeface="Cambria" pitchFamily="34" charset="-122"/>
                <a:cs typeface="Cambria" pitchFamily="34" charset="-120"/>
              </a:rPr>
              <a:t>↺  Back to the Beginning</a:t>
            </a:r>
            <a:endParaRPr lang="en-US" sz="2000" dirty="0"/>
          </a:p>
        </p:txBody>
      </p:sp>
      <p:sp>
        <p:nvSpPr>
          <p:cNvPr id="8" name="finale-button-link">
            <a:hlinkClick r:id="rId5" tooltip="Back to the beginning (slide 1)" action="ppaction://hlinksldjump"/>
          </p:cNvPr>
          <p:cNvSpPr txBox="1"/>
          <p:nvPr/>
        </p:nvSpPr>
        <p:spPr>
          <a:xfrm>
            <a:off x="548640" y="4937760"/>
            <a:ext cx="3840480" cy="640080"/>
          </a:xfrm>
          <a:prstGeom prst="rect">
            <a:avLst/>
          </a:prstGeom>
          <a:noFill/>
          <a:ln/>
        </p:spPr>
        <p:txBody>
          <a:bodyPr wrap="square" lIns="0" tIns="0" rIns="0" bIns="0" rtlCol="0" anchor="ctr"/>
          <a:lstStyle/>
          <a:p>
            <a:pPr indent="0" marL="0">
              <a:buNone/>
            </a:pPr>
            <a:endParaRPr lang="en-US" dirty="0"/>
          </a:p>
        </p:txBody>
      </p:sp>
      <p:sp>
        <p:nvSpPr>
          <p:cNvPr id="9" name="finale-logo-link">
            <a:hlinkClick r:id="rId5" tooltip="Back to the beginning (slide 1)" action="ppaction://hlinksldjump"/>
          </p:cNvPr>
          <p:cNvSpPr txBox="1"/>
          <p:nvPr/>
        </p:nvSpPr>
        <p:spPr>
          <a:xfrm>
            <a:off x="8351215" y="777240"/>
            <a:ext cx="3291840" cy="4937760"/>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61</a:t>
            </a:fld>
            <a:endParaRPr lang="en-US"/>
          </a:p>
        </p:txBody>
      </p:sp>
    </p:spTree>
  </p:cSld>
  <p:clrMapOvr>
    <a:masterClrMapping/>
  </p:clrMapOvr>
</p:sld>
</file>

<file path=ppt/theme/theme1.xml><?xml version="1.0" encoding="utf-8"?>
<a:theme xmlns:a="http://schemas.openxmlformats.org/drawingml/2006/main" name="Memorize the Bible">
  <a:themeElements>
    <a:clrScheme name="Memorize the Bible">
      <a:dk1>
        <a:srgbClr val="2E2622"/>
      </a:dk1>
      <a:lt1>
        <a:srgbClr val="FFFFFF"/>
      </a:lt1>
      <a:dk2>
        <a:srgbClr val="703B3B"/>
      </a:dk2>
      <a:lt2>
        <a:srgbClr val="F5EEE3"/>
      </a:lt2>
      <a:accent1>
        <a:srgbClr val="703B3B"/>
      </a:accent1>
      <a:accent2>
        <a:srgbClr val="7F6B4D"/>
      </a:accent2>
      <a:accent3>
        <a:srgbClr val="4E7282"/>
      </a:accent3>
      <a:accent4>
        <a:srgbClr val="6E6359"/>
      </a:accent4>
      <a:accent5>
        <a:srgbClr val="E1D0B3"/>
      </a:accent5>
      <a:accent6>
        <a:srgbClr val="9BB4C0"/>
      </a:accent6>
      <a:hlink>
        <a:srgbClr val="E1D0B3"/>
      </a:hlink>
      <a:folHlink>
        <a:srgbClr val="E1D0B3"/>
      </a:folHlink>
    </a:clrScheme>
    <a:fontScheme name="Memorize the Bibl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61</Slides>
  <Notes>61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Friday, 11/06/26 BC &amp; DCB Daily Review - Small Size</dc:title>
  <dc:subject>PptxGenJS Presentation</dc:subject>
  <dc:creator>Dean Brown</dc:creator>
  <cp:lastModifiedBy>Dean Brown</cp:lastModifiedBy>
  <cp:revision>1</cp:revision>
  <dcterms:created xsi:type="dcterms:W3CDTF">2026-11-04T07:37:03Z</dcterms:created>
  <dcterms:modified xsi:type="dcterms:W3CDTF">2026-11-04T07:37:03Z</dcterms:modified>
</cp:coreProperties>
</file>